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34"/>
  </p:notesMasterIdLst>
  <p:sldIdLst>
    <p:sldId id="256" r:id="rId2"/>
    <p:sldId id="268" r:id="rId3"/>
    <p:sldId id="259" r:id="rId4"/>
    <p:sldId id="257" r:id="rId5"/>
    <p:sldId id="260" r:id="rId6"/>
    <p:sldId id="266" r:id="rId7"/>
    <p:sldId id="267" r:id="rId8"/>
    <p:sldId id="261" r:id="rId9"/>
    <p:sldId id="262" r:id="rId10"/>
    <p:sldId id="274" r:id="rId11"/>
    <p:sldId id="275" r:id="rId12"/>
    <p:sldId id="276" r:id="rId13"/>
    <p:sldId id="277" r:id="rId14"/>
    <p:sldId id="279" r:id="rId15"/>
    <p:sldId id="278" r:id="rId16"/>
    <p:sldId id="265" r:id="rId17"/>
    <p:sldId id="293" r:id="rId18"/>
    <p:sldId id="294" r:id="rId19"/>
    <p:sldId id="284" r:id="rId20"/>
    <p:sldId id="291" r:id="rId21"/>
    <p:sldId id="292" r:id="rId22"/>
    <p:sldId id="295" r:id="rId23"/>
    <p:sldId id="288" r:id="rId24"/>
    <p:sldId id="290" r:id="rId25"/>
    <p:sldId id="285" r:id="rId26"/>
    <p:sldId id="287" r:id="rId27"/>
    <p:sldId id="280" r:id="rId28"/>
    <p:sldId id="289" r:id="rId29"/>
    <p:sldId id="283" r:id="rId30"/>
    <p:sldId id="281" r:id="rId31"/>
    <p:sldId id="282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4"/>
    <p:restoredTop sz="94724"/>
  </p:normalViewPr>
  <p:slideViewPr>
    <p:cSldViewPr snapToGrid="0">
      <p:cViewPr>
        <p:scale>
          <a:sx n="194" d="100"/>
          <a:sy n="194" d="100"/>
        </p:scale>
        <p:origin x="-1512" y="-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792C-0901-C143-B119-A7365C88948E}" type="datetimeFigureOut">
              <a:rPr lang="fr-FR" smtClean="0"/>
              <a:t>06/07/2025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EF00E-3F80-374E-BEAA-A1439EE408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037C-D362-074C-AC48-34957FA0015A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5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6BFB-FBE9-364B-91C5-50E2FD282AED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8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8CEB-D6E5-8348-85D2-410B1566AFD2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91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A0A4-15FF-4E4A-BE90-A79F1D0F2208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1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D099-4C7A-F842-8646-7C242F9FDDC3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214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AF6-9505-DB4C-9DFC-20439EC78D11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85F3-9F55-CB46-99CB-9E136F1E3619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0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9930-12D7-AD4B-B2FF-EE417D9ACC89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7C88-81FE-8F41-8E00-822A0B2771A1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629-7021-1344-868B-4F79E312DCAB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02D-CD15-4244-9F83-0349B83973D3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4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3CD1-769F-5342-8976-7143C7BF0262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4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DD98-1FDE-D348-9D1E-112C23B6DDDB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A47F-803D-3D44-8F25-715055DD84D0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5463-4AE2-184F-B48D-F36E01B6C0E3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B977-4210-434A-9189-3DF70FDC7B58}" type="datetime1">
              <a:rPr lang="fr-FR" smtClean="0"/>
              <a:t>06/07/2025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8FAE-EC79-1F4E-B65B-368C55D6E341}" type="datetime1">
              <a:rPr lang="fr-FR" smtClean="0"/>
              <a:t>06/07/2025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thales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nkedin.com/company/safran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inkedin.com/company/stmicroelectronics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nkedin.com/company/stmicroelectronics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irbusgroup/people/?facetSchool=3848702%2C1615274%2C725847%2C3852116%2C15100281%2C901580%2C3359882%2C15127768%2C9999472%2C18374800%2C15097630%2C15097477%2C463415%2C15128461%2C11392684%2C29026162" TargetMode="External"/><Relationship Id="rId13" Type="http://schemas.openxmlformats.org/officeDocument/2006/relationships/hyperlink" Target="https://www.linkedin.com/company/schneider-electric/people/?facetSchool=3848702%2C1615274%2C725847%2C3852116%2C15100281%2C901580%2C3359882%2C15127768%2C9999472%2C18374800%2C15097630%2C15097477%2C463415%2C15128461%2C11392684%2C29026162" TargetMode="External"/><Relationship Id="rId18" Type="http://schemas.openxmlformats.org/officeDocument/2006/relationships/hyperlink" Target="https://www.linkedin.com/company/sanofi/people/?facetSchool=3848702%2C1615274%2C725847%2C3852116%2C15100281%2C901580%2C3359882%2C15127768%2C9999472%2C18374800%2C15097630%2C15097477%2C463415%2C15128461%2C11392684%2C29026162" TargetMode="External"/><Relationship Id="rId3" Type="http://schemas.openxmlformats.org/officeDocument/2006/relationships/hyperlink" Target="https://www.linkedin.com/company/bouygues-construction/people/?facetSchool=3848702%2C1615274%2C725847%2C3852116%2C15100281%2C901580%2C3359882%2C15127768%2C9999472%2C18374800%2C15097630%2C15097477%2C463415%2C15128461%2C11392684%2C29026162" TargetMode="External"/><Relationship Id="rId21" Type="http://schemas.openxmlformats.org/officeDocument/2006/relationships/hyperlink" Target="https://www.linkedin.com/company/michelin/people/?facetSchool=3848702%2C1615274%2C725847%2C3852116%2C15100281%2C901580%2C3359882%2C15127768%2C9999472%2C18374800%2C15097630%2C15097477%2C463415%2C15128461%2C11392684%2C29026162" TargetMode="External"/><Relationship Id="rId7" Type="http://schemas.openxmlformats.org/officeDocument/2006/relationships/hyperlink" Target="https://www.linkedin.com/company/valeo/people/?facetSchool=3848702%2C1615274%2C725847%2C3852116%2C15100281%2C901580%2C3359882%2C15127768%2C9999472%2C18374800%2C15097630%2C15097477%2C463415%2C15128461%2C11392684%2C29026162" TargetMode="External"/><Relationship Id="rId12" Type="http://schemas.openxmlformats.org/officeDocument/2006/relationships/hyperlink" Target="https://www.linkedin.com/company/thales-alenia-space/people/?facetSchool=3848702%2C1615274%2C725847%2C3852116%2C15100281%2C901580%2C3359882%2C15127768%2C9999472%2C18374800%2C15097630%2C15097477%2C463415%2C15128461%2C11392684%2C29026162" TargetMode="External"/><Relationship Id="rId17" Type="http://schemas.openxmlformats.org/officeDocument/2006/relationships/hyperlink" Target="https://www.linkedin.com/company/airliquide/people/?facetSchool=3848702%2C1615274%2C725847%2C3852116%2C15100281%2C901580%2C3359882%2C15127768%2C9999472%2C18374800%2C15097630%2C15097477%2C463415%2C15128461%2C11392684%2C29026162" TargetMode="External"/><Relationship Id="rId2" Type="http://schemas.openxmlformats.org/officeDocument/2006/relationships/hyperlink" Target="https://www.linkedin.com/company/groupe-caisse-des-d%C3%A9p%C3%B4ts/people/?facetSchool=3848702%2C1615274%2C725847%2C3852116%2C15100281%2C901580%2C3359882%2C15127768%2C9999472%2C18374800%2C15097630%2C15097477%2C463415%2C15128461%2C11392684%2C29026162" TargetMode="External"/><Relationship Id="rId16" Type="http://schemas.openxmlformats.org/officeDocument/2006/relationships/hyperlink" Target="https://www.linkedin.com/company/lor%C3%A9al/people/?facetSchool=3848702%2C1615274%2C725847%2C3852116%2C15100281%2C901580%2C3359882%2C15127768%2C9999472%2C18374800%2C15097630%2C15097477%2C463415%2C15128461%2C11392684%2C29026162" TargetMode="External"/><Relationship Id="rId20" Type="http://schemas.openxmlformats.org/officeDocument/2006/relationships/hyperlink" Target="https://www.linkedin.com/company/forvia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dassaultsystemes/people/?facetSchool=3848702%2C1615274%2C725847%2C3852116%2C15100281%2C901580%2C3359882%2C15127768%2C9999472%2C18374800%2C15097630%2C15097477%2C463415%2C15128461%2C11392684%2C29026162" TargetMode="External"/><Relationship Id="rId11" Type="http://schemas.openxmlformats.org/officeDocument/2006/relationships/hyperlink" Target="https://www.linkedin.com/company/safran/people/?facetSchool=3848702%2C1615274%2C725847%2C3852116%2C15100281%2C901580%2C3359882%2C15127768%2C9999472%2C18374800%2C15097630%2C15097477%2C463415%2C15128461%2C11392684%2C29026162" TargetMode="External"/><Relationship Id="rId5" Type="http://schemas.openxmlformats.org/officeDocument/2006/relationships/hyperlink" Target="https://www.linkedin.com/company/vinci-construction/people/?facetSchool=3848702%2C1615274%2C725847%2C3852116%2C15100281%2C901580%2C3359882%2C15127768%2C9999472%2C18374800%2C15097630%2C15097477%2C463415%2C15128461%2C11392684%2C29026162" TargetMode="External"/><Relationship Id="rId15" Type="http://schemas.openxmlformats.org/officeDocument/2006/relationships/hyperlink" Target="https://www.linkedin.com/company/alstom/people/?facetSchool=3848702%2C1615274%2C725847%2C3852116%2C15100281%2C901580%2C3359882%2C15127768%2C9999472%2C18374800%2C15097630%2C15097477%2C463415%2C15128461%2C11392684%2C29026162" TargetMode="External"/><Relationship Id="rId23" Type="http://schemas.openxmlformats.org/officeDocument/2006/relationships/hyperlink" Target="https://www.linkedin.com/company/stellantis/people/?facetSchool=3848702%2C1615274%2C725847%2C3852116%2C15100281%2C901580%2C3359882%2C15127768%2C9999472%2C18374800%2C15097630%2C15097477%2C463415%2C15128461%2C11392684%2C29026162" TargetMode="External"/><Relationship Id="rId10" Type="http://schemas.openxmlformats.org/officeDocument/2006/relationships/hyperlink" Target="https://www.linkedin.com/company/arianegroup/people/?facetSchool=3848702%2C1615274%2C725847%2C3852116%2C15100281%2C901580%2C3359882%2C15127768%2C9999472%2C18374800%2C15097630%2C15097477%2C463415%2C15128461%2C11392684%2C29026162" TargetMode="External"/><Relationship Id="rId19" Type="http://schemas.openxmlformats.org/officeDocument/2006/relationships/hyperlink" Target="https://www.linkedin.com/company/stmicroelectronics/people/?facetSchool=3848702%2C1615274%2C725847%2C3852116%2C15100281%2C901580%2C3359882%2C15127768%2C9999472%2C18374800%2C15097630%2C15097477%2C463415%2C15128461%2C11392684%2C29026162" TargetMode="External"/><Relationship Id="rId4" Type="http://schemas.openxmlformats.org/officeDocument/2006/relationships/hyperlink" Target="https://www.linkedin.com/company/colas/people/?facetSchool=3848702%2C1615274%2C725847%2C3852116%2C15100281%2C901580%2C3359882%2C15127768%2C9999472%2C18374800%2C15097630%2C15097477%2C463415%2C15128461%2C11392684%2C29026162" TargetMode="External"/><Relationship Id="rId9" Type="http://schemas.openxmlformats.org/officeDocument/2006/relationships/hyperlink" Target="https://www.linkedin.com/company/airbus-helicopters/people/?facetSchool=3848702%2C1615274%2C725847%2C3852116%2C15100281%2C901580%2C3359882%2C15127768%2C9999472%2C18374800%2C15097630%2C15097477%2C463415%2C15128461%2C11392684%2C29026162" TargetMode="External"/><Relationship Id="rId14" Type="http://schemas.openxmlformats.org/officeDocument/2006/relationships/hyperlink" Target="https://www.linkedin.com/company/ge/people/?facetSchool=3848702%2C1615274%2C725847%2C3852116%2C15100281%2C901580%2C3359882%2C15127768%2C9999472%2C18374800%2C15097630%2C15097477%2C463415%2C15128461%2C11392684%2C29026162" TargetMode="External"/><Relationship Id="rId22" Type="http://schemas.openxmlformats.org/officeDocument/2006/relationships/hyperlink" Target="https://www.linkedin.com/company/renaultgroup/people/?facetSchool=3848702%2C1615274%2C725847%2C3852116%2C15100281%2C901580%2C3359882%2C15127768%2C9999472%2C18374800%2C15097630%2C15097477%2C463415%2C15128461%2C11392684%2C2902616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chneider-electric/people/?facetSchool=3848702%2C1615274%2C725847%2C3852116%2C15100281%2C901580%2C3359882%2C15127768%2C9999472%2C18374800%2C15097630%2C15097477%2C463415%2C15128461%2C11392684%2C29026162" TargetMode="External"/><Relationship Id="rId13" Type="http://schemas.openxmlformats.org/officeDocument/2006/relationships/hyperlink" Target="https://www.linkedin.com/company/bnp-paribas/people/?facetSchool=3848702%2C1615274%2C725847%2C3852116%2C15100281%2C901580%2C3359882%2C15127768%2C9999472%2C18374800%2C15097630%2C15097477%2C463415%2C15128461%2C11392684%2C29026162" TargetMode="External"/><Relationship Id="rId18" Type="http://schemas.openxmlformats.org/officeDocument/2006/relationships/hyperlink" Target="https://www.linkedin.com/company/dalkia/people/?facetSchool=3848702%2C1615274%2C725847%2C3852116%2C15100281%2C901580%2C3359882%2C15127768%2C9999472%2C18374800%2C15097630%2C15097477%2C463415%2C15128461%2C11392684%2C29026162" TargetMode="External"/><Relationship Id="rId3" Type="http://schemas.openxmlformats.org/officeDocument/2006/relationships/hyperlink" Target="https://www.linkedin.com/company/naval-group/people/?facetSchool=3848702%2C1615274%2C725847%2C3852116%2C15100281%2C901580%2C3359882%2C15127768%2C9999472%2C18374800%2C15097630%2C15097477%2C463415%2C15128461%2C11392684%2C29026162" TargetMode="External"/><Relationship Id="rId21" Type="http://schemas.openxmlformats.org/officeDocument/2006/relationships/hyperlink" Target="https://www.linkedin.com/company/ortec-group/people/?facetSchool=3848702%2C1615274%2C725847%2C3852116%2C15100281%2C901580%2C3359882%2C15127768%2C9999472%2C18374800%2C15097630%2C15097477%2C463415%2C15128461%2C11392684%2C29026162" TargetMode="External"/><Relationship Id="rId7" Type="http://schemas.openxmlformats.org/officeDocument/2006/relationships/hyperlink" Target="https://www.linkedin.com/company/atos/people/?facetSchool=3848702%2C1615274%2C725847%2C3852116%2C15100281%2C901580%2C3359882%2C15127768%2C9999472%2C18374800%2C15097630%2C15097477%2C463415%2C15128461%2C11392684%2C29026162" TargetMode="External"/><Relationship Id="rId12" Type="http://schemas.openxmlformats.org/officeDocument/2006/relationships/hyperlink" Target="https://www.linkedin.com/company/assystem/people/?facetSchool=3848702%2C1615274%2C725847%2C3852116%2C15100281%2C901580%2C3359882%2C15127768%2C9999472%2C18374800%2C15097630%2C15097477%2C463415%2C15128461%2C11392684%2C29026162" TargetMode="External"/><Relationship Id="rId17" Type="http://schemas.openxmlformats.org/officeDocument/2006/relationships/hyperlink" Target="https://www.linkedin.com/company/bureau-veritas-group/people/?facetSchool=3848702%2C1615274%2C725847%2C3852116%2C15100281%2C901580%2C3359882%2C15127768%2C9999472%2C18374800%2C15097630%2C15097477%2C463415%2C15128461%2C11392684%2C29026162" TargetMode="External"/><Relationship Id="rId2" Type="http://schemas.openxmlformats.org/officeDocument/2006/relationships/hyperlink" Target="https://www.linkedin.com/company/direction-generale-de-larmement/people/?facetSchool=3848702%2C1615274%2C725847%2C3852116%2C15100281%2C901580%2C3359882%2C15127768%2C9999472%2C18374800%2C15097630%2C15097477%2C463415%2C15128461%2C11392684%2C29026162" TargetMode="External"/><Relationship Id="rId16" Type="http://schemas.openxmlformats.org/officeDocument/2006/relationships/hyperlink" Target="https://www.linkedin.com/company/apave/people/?facetSchool=3848702%2C1615274%2C725847%2C3852116%2C15100281%2C901580%2C3359882%2C15127768%2C9999472%2C18374800%2C15097630%2C15097477%2C463415%2C15128461%2C11392684%2C29026162" TargetMode="External"/><Relationship Id="rId20" Type="http://schemas.openxmlformats.org/officeDocument/2006/relationships/hyperlink" Target="https://www.linkedin.com/company/equans-france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egis/people/?facetSchool=3848702%2C1615274%2C725847%2C3852116%2C15100281%2C901580%2C3359882%2C15127768%2C9999472%2C18374800%2C15097630%2C15097477%2C463415%2C15128461%2C11392684%2C29026162" TargetMode="External"/><Relationship Id="rId11" Type="http://schemas.openxmlformats.org/officeDocument/2006/relationships/hyperlink" Target="https://www.linkedin.com/company/engie/people/?facetSchool=3848702%2C1615274%2C725847%2C3852116%2C15100281%2C901580%2C3359882%2C15127768%2C9999472%2C18374800%2C15097630%2C15097477%2C463415%2C15128461%2C11392684%2C29026162" TargetMode="External"/><Relationship Id="rId5" Type="http://schemas.openxmlformats.org/officeDocument/2006/relationships/hyperlink" Target="https://www.linkedin.com/company/mbda/people/?facetSchool=3848702%2C1615274%2C725847%2C3852116%2C15100281%2C901580%2C3359882%2C15127768%2C9999472%2C18374800%2C15097630%2C15097477%2C463415%2C15128461%2C11392684%2C29026162" TargetMode="External"/><Relationship Id="rId15" Type="http://schemas.openxmlformats.org/officeDocument/2006/relationships/hyperlink" Target="https://www.linkedin.com/company/alten/people/?facetSchool=3848702%2C1615274%2C725847%2C3852116%2C15100281%2C901580%2C3359882%2C15127768%2C9999472%2C18374800%2C15097630%2C15097477%2C463415%2C15128461%2C11392684%2C29026162" TargetMode="External"/><Relationship Id="rId23" Type="http://schemas.openxmlformats.org/officeDocument/2006/relationships/hyperlink" Target="https://www.linkedin.com/company/suez/people/?facetSchool=3848702%2C1615274%2C725847%2C3852116%2C15100281%2C901580%2C3359882%2C15127768%2C9999472%2C18374800%2C15097630%2C15097477%2C463415%2C15128461%2C11392684%2C29026162" TargetMode="External"/><Relationship Id="rId10" Type="http://schemas.openxmlformats.org/officeDocument/2006/relationships/hyperlink" Target="https://www.linkedin.com/company/areva/people/?facetSchool=3848702%2C1615274%2C725847%2C3852116%2C15100281%2C901580%2C3359882%2C15127768%2C9999472%2C18374800%2C15097630%2C15097477%2C463415%2C15128461%2C11392684%2C29026162" TargetMode="External"/><Relationship Id="rId19" Type="http://schemas.openxmlformats.org/officeDocument/2006/relationships/hyperlink" Target="https://www.linkedin.com/company/eiffageenergiesystemes/people/?facetSchool=3848702%2C1615274%2C725847%2C3852116%2C15100281%2C901580%2C3359882%2C15127768%2C9999472%2C18374800%2C15097630%2C15097477%2C463415%2C15128461%2C11392684%2C29026162" TargetMode="External"/><Relationship Id="rId4" Type="http://schemas.openxmlformats.org/officeDocument/2006/relationships/hyperlink" Target="https://www.linkedin.com/company/thales/people/?facetSchool=3848702%2C1615274%2C725847%2C3852116%2C15100281%2C901580%2C3359882%2C15127768%2C9999472%2C18374800%2C15097630%2C15097477%2C463415%2C15128461%2C11392684%2C29026162" TargetMode="External"/><Relationship Id="rId9" Type="http://schemas.openxmlformats.org/officeDocument/2006/relationships/hyperlink" Target="https://www.linkedin.com/company/edf/people/?facetSchool=3848702%2C1615274%2C725847%2C3852116%2C15100281%2C901580%2C3359882%2C15127768%2C9999472%2C18374800%2C15097630%2C15097477%2C463415%2C15128461%2C11392684%2C29026162" TargetMode="External"/><Relationship Id="rId14" Type="http://schemas.openxmlformats.org/officeDocument/2006/relationships/hyperlink" Target="https://www.linkedin.com/company/capgemini-engineering/people/?facetSchool=3848702%2C1615274%2C725847%2C3852116%2C15100281%2C901580%2C3359882%2C15127768%2C9999472%2C18374800%2C15097630%2C15097477%2C463415%2C15128461%2C11392684%2C29026162" TargetMode="External"/><Relationship Id="rId22" Type="http://schemas.openxmlformats.org/officeDocument/2006/relationships/hyperlink" Target="https://www.linkedin.com/company/veolia-environnement/people/?facetSchool=3848702%2C1615274%2C725847%2C3852116%2C15100281%2C901580%2C3359882%2C15127768%2C9999472%2C18374800%2C15097630%2C15097477%2C463415%2C15128461%2C11392684%2C29026162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ii/people/?facetSchool=3848702%2C1615274%2C725847%2C3852116%2C15100281%2C901580%2C3359882%2C15127768%2C9999472%2C18374800%2C15097630%2C15097477%2C463415%2C15128461%2C11392684%2C29026162" TargetMode="External"/><Relationship Id="rId13" Type="http://schemas.openxmlformats.org/officeDocument/2006/relationships/hyperlink" Target="https://www.linkedin.com/company/enedis/people/?facetSchool=3848702%2C1615274%2C725847%2C3852116%2C15100281%2C901580%2C3359882%2C15127768%2C9999472%2C18374800%2C15097630%2C15097477%2C463415%2C15128461%2C11392684%2C29026162" TargetMode="External"/><Relationship Id="rId18" Type="http://schemas.openxmlformats.org/officeDocument/2006/relationships/hyperlink" Target="https://www.linkedin.com/company/sncf/people/?facetSchool=3848702%2C1615274%2C725847%2C3852116%2C15100281%2C901580%2C3359882%2C15127768%2C9999472%2C18374800%2C15097630%2C15097477%2C463415%2C15128461%2C11392684%2C29026162" TargetMode="External"/><Relationship Id="rId3" Type="http://schemas.openxmlformats.org/officeDocument/2006/relationships/hyperlink" Target="https://www.linkedin.com/company/akkodis/people/?facetSchool=3848702%2C1615274%2C725847%2C3852116%2C15100281%2C901580%2C3359882%2C15127768%2C9999472%2C18374800%2C15097630%2C15097477%2C463415%2C15128461%2C11392684%2C29026162" TargetMode="External"/><Relationship Id="rId21" Type="http://schemas.openxmlformats.org/officeDocument/2006/relationships/hyperlink" Target="https://www.linkedin.com/company/la-poste-groupe/people/?facetSchool=3848702%2C1615274%2C725847%2C3852116%2C15100281%2C901580%2C3359882%2C15127768%2C9999472%2C18374800%2C15097630%2C15097477%2C463415%2C15128461%2C11392684%2C29026162" TargetMode="External"/><Relationship Id="rId7" Type="http://schemas.openxmlformats.org/officeDocument/2006/relationships/hyperlink" Target="https://www.linkedin.com/company/expleo-group/people/?facetSchool=3848702%2C1615274%2C725847%2C3852116%2C15100281%2C901580%2C3359882%2C15127768%2C9999472%2C18374800%2C15097630%2C15097477%2C463415%2C15128461%2C11392684%2C29026162" TargetMode="External"/><Relationship Id="rId12" Type="http://schemas.openxmlformats.org/officeDocument/2006/relationships/hyperlink" Target="https://www.linkedin.com/company/engie-solutions/people/?facetSchool=3848702%2C1615274%2C725847%2C3852116%2C15100281%2C901580%2C3359882%2C15127768%2C9999472%2C18374800%2C15097630%2C15097477%2C463415%2C15128461%2C11392684%2C29026162" TargetMode="External"/><Relationship Id="rId17" Type="http://schemas.openxmlformats.org/officeDocument/2006/relationships/hyperlink" Target="https://www.linkedin.com/company/orange/people/?facetSchool=3848702%2C1615274%2C725847%2C3852116%2C15100281%2C901580%2C3359882%2C15127768%2C9999472%2C18374800%2C15097630%2C15097477%2C463415%2C15128461%2C11392684%2C29026162" TargetMode="External"/><Relationship Id="rId2" Type="http://schemas.openxmlformats.org/officeDocument/2006/relationships/hyperlink" Target="https://www.linkedin.com/company/cea/people/?facetSchool=3848702%2C1615274%2C725847%2C3852116%2C15100281%2C901580%2C3359882%2C15127768%2C9999472%2C18374800%2C15097630%2C15097477%2C463415%2C15128461%2C11392684%2C29026162" TargetMode="External"/><Relationship Id="rId16" Type="http://schemas.openxmlformats.org/officeDocument/2006/relationships/hyperlink" Target="https://www.linkedin.com/company/bouygues-telecom/people/?facetSchool=3848702%2C1615274%2C725847%2C3852116%2C15100281%2C901580%2C3359882%2C15127768%2C9999472%2C18374800%2C15097630%2C15097477%2C463415%2C15128461%2C11392684%2C29026162" TargetMode="External"/><Relationship Id="rId20" Type="http://schemas.openxmlformats.org/officeDocument/2006/relationships/hyperlink" Target="https://www.linkedin.com/company/sncf-voyageurs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cgi/people/?facetSchool=3848702%2C1615274%2C725847%2C3852116%2C15100281%2C901580%2C3359882%2C15127768%2C9999472%2C18374800%2C15097630%2C15097477%2C463415%2C15128461%2C11392684%2C29026162" TargetMode="External"/><Relationship Id="rId11" Type="http://schemas.openxmlformats.org/officeDocument/2006/relationships/hyperlink" Target="https://www.linkedin.com/company/worldlineglobal/people/?facetSchool=3848702%2C1615274%2C725847%2C3852116%2C15100281%2C901580%2C3359882%2C15127768%2C9999472%2C18374800%2C15097630%2C15097477%2C463415%2C15128461%2C11392684%2C29026162" TargetMode="External"/><Relationship Id="rId5" Type="http://schemas.openxmlformats.org/officeDocument/2006/relationships/hyperlink" Target="https://www.linkedin.com/company/capgemini/people/?facetSchool=3848702%2C1615274%2C725847%2C3852116%2C15100281%2C901580%2C3359882%2C15127768%2C9999472%2C18374800%2C15097630%2C15097477%2C463415%2C15128461%2C11392684%2C29026162" TargetMode="External"/><Relationship Id="rId15" Type="http://schemas.openxmlformats.org/officeDocument/2006/relationships/hyperlink" Target="https://www.linkedin.com/company/vinci-energies/people/?facetSchool=3848702%2C1615274%2C725847%2C3852116%2C15100281%2C901580%2C3359882%2C15127768%2C9999472%2C18374800%2C15097630%2C15097477%2C463415%2C15128461%2C11392684%2C29026162" TargetMode="External"/><Relationship Id="rId10" Type="http://schemas.openxmlformats.org/officeDocument/2006/relationships/hyperlink" Target="https://www.linkedin.com/company/soprasteria/people/?facetSchool=3848702%2C1615274%2C725847%2C3852116%2C15100281%2C901580%2C3359882%2C15127768%2C9999472%2C18374800%2C15097630%2C15097477%2C463415%2C15128461%2C11392684%2C29026162" TargetMode="External"/><Relationship Id="rId19" Type="http://schemas.openxmlformats.org/officeDocument/2006/relationships/hyperlink" Target="https://www.linkedin.com/company/sncf-r%C3%A9seau/people/?facetSchool=3848702%2C1615274%2C725847%2C3852116%2C15100281%2C901580%2C3359882%2C15127768%2C9999472%2C18374800%2C15097630%2C15097477%2C463415%2C15128461%2C11392684%2C29026162" TargetMode="External"/><Relationship Id="rId4" Type="http://schemas.openxmlformats.org/officeDocument/2006/relationships/hyperlink" Target="https://www.linkedin.com/company/amadeus/people/?facetSchool=3848702%2C1615274%2C725847%2C3852116%2C15100281%2C901580%2C3359882%2C15127768%2C9999472%2C18374800%2C15097630%2C15097477%2C463415%2C15128461%2C11392684%2C29026162" TargetMode="External"/><Relationship Id="rId9" Type="http://schemas.openxmlformats.org/officeDocument/2006/relationships/hyperlink" Target="https://www.linkedin.com/company/orange-business/people/?facetSchool=3848702%2C1615274%2C725847%2C3852116%2C15100281%2C901580%2C3359882%2C15127768%2C9999472%2C18374800%2C15097630%2C15097477%2C463415%2C15128461%2C11392684%2C29026162" TargetMode="External"/><Relationship Id="rId14" Type="http://schemas.openxmlformats.org/officeDocument/2006/relationships/hyperlink" Target="https://www.linkedin.com/company/rte-france/people/?facetSchool=3848702%2C1615274%2C725847%2C3852116%2C15100281%2C901580%2C3359882%2C15127768%2C9999472%2C18374800%2C15097630%2C15097477%2C463415%2C15128461%2C11392684%2C2902616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nkedin.com/school/polytech-clermont/peop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polytech-annecy-chambery/people/?facetFieldOfStudy=101009%2C100342" TargetMode="External"/><Relationship Id="rId13" Type="http://schemas.openxmlformats.org/officeDocument/2006/relationships/hyperlink" Target="https://www.linkedin.com/school/polytechnancy/" TargetMode="External"/><Relationship Id="rId18" Type="http://schemas.openxmlformats.org/officeDocument/2006/relationships/hyperlink" Target="https://www.linkedin.com/school/polytech-montpellier/" TargetMode="External"/><Relationship Id="rId3" Type="http://schemas.openxmlformats.org/officeDocument/2006/relationships/hyperlink" Target="https://www.linkedin.com/school/polytech-clermont/people/?facetFieldOfStudy=100342" TargetMode="External"/><Relationship Id="rId21" Type="http://schemas.openxmlformats.org/officeDocument/2006/relationships/hyperlink" Target="https://www.linkedin.com/school/polytech-angers/" TargetMode="External"/><Relationship Id="rId7" Type="http://schemas.openxmlformats.org/officeDocument/2006/relationships/hyperlink" Target="https://www.linkedin.com/school/polytech-annecy-chambery/" TargetMode="External"/><Relationship Id="rId12" Type="http://schemas.openxmlformats.org/officeDocument/2006/relationships/hyperlink" Target="https://www.linkedin.com/school/polytech-tours/" TargetMode="External"/><Relationship Id="rId17" Type="http://schemas.openxmlformats.org/officeDocument/2006/relationships/hyperlink" Target="https://www.linkedin.com/school/polytech-paris-saclay/" TargetMode="External"/><Relationship Id="rId25" Type="http://schemas.openxmlformats.org/officeDocument/2006/relationships/hyperlink" Target="https://www.linkedin.com/school/polytech-nice-sophia/people/?facetFieldOfStudy=100342" TargetMode="External"/><Relationship Id="rId2" Type="http://schemas.openxmlformats.org/officeDocument/2006/relationships/hyperlink" Target="https://www.linkedin.com/school/polytech-clermont/" TargetMode="External"/><Relationship Id="rId16" Type="http://schemas.openxmlformats.org/officeDocument/2006/relationships/hyperlink" Target="https://www.linkedin.com/school/polytech-sorbonne/" TargetMode="External"/><Relationship Id="rId20" Type="http://schemas.openxmlformats.org/officeDocument/2006/relationships/hyperlink" Target="https://www.linkedin.com/school/polytechnantes/people/?facetFieldOfStudy=1003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polytech-lyon/" TargetMode="External"/><Relationship Id="rId11" Type="http://schemas.openxmlformats.org/officeDocument/2006/relationships/hyperlink" Target="https://www.linkedin.com/school/polytech-orleans/people/?facetFieldOfStudy=100342" TargetMode="External"/><Relationship Id="rId24" Type="http://schemas.openxmlformats.org/officeDocument/2006/relationships/hyperlink" Target="https://www.linkedin.com/school/polytech-nice-sophia/" TargetMode="External"/><Relationship Id="rId5" Type="http://schemas.openxmlformats.org/officeDocument/2006/relationships/hyperlink" Target="https://www.linkedin.com/school/polytech-grenoble/people/?facetFieldOfStudy=100342%2C100343" TargetMode="External"/><Relationship Id="rId15" Type="http://schemas.openxmlformats.org/officeDocument/2006/relationships/hyperlink" Target="https://www.linkedin.com/school/polytechlille/people/?facetFieldOfStudy=100342%2C100343" TargetMode="External"/><Relationship Id="rId23" Type="http://schemas.openxmlformats.org/officeDocument/2006/relationships/hyperlink" Target="https://www.linkedin.com/school/polytech-marseille/people/?facetFieldOfStudy=100342" TargetMode="External"/><Relationship Id="rId10" Type="http://schemas.openxmlformats.org/officeDocument/2006/relationships/hyperlink" Target="https://www.linkedin.com/school/polytech-orleans/" TargetMode="External"/><Relationship Id="rId19" Type="http://schemas.openxmlformats.org/officeDocument/2006/relationships/hyperlink" Target="https://www.linkedin.com/school/polytechnantes/people/" TargetMode="External"/><Relationship Id="rId4" Type="http://schemas.openxmlformats.org/officeDocument/2006/relationships/hyperlink" Target="https://www.linkedin.com/school/polytech-grenoble/" TargetMode="External"/><Relationship Id="rId9" Type="http://schemas.openxmlformats.org/officeDocument/2006/relationships/hyperlink" Target="https://www.linkedin.com/school/esirem/" TargetMode="External"/><Relationship Id="rId14" Type="http://schemas.openxmlformats.org/officeDocument/2006/relationships/hyperlink" Target="https://www.linkedin.com/school/polytechlille/" TargetMode="External"/><Relationship Id="rId22" Type="http://schemas.openxmlformats.org/officeDocument/2006/relationships/hyperlink" Target="https://www.linkedin.com/school/polytech-marseil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polytech-sur-linked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polytech-tours/" TargetMode="External"/><Relationship Id="rId13" Type="http://schemas.openxmlformats.org/officeDocument/2006/relationships/hyperlink" Target="https://www.linkedin.com/school/polytech-montpellier/" TargetMode="External"/><Relationship Id="rId3" Type="http://schemas.openxmlformats.org/officeDocument/2006/relationships/hyperlink" Target="https://www.linkedin.com/school/polytech-grenoble/" TargetMode="External"/><Relationship Id="rId7" Type="http://schemas.openxmlformats.org/officeDocument/2006/relationships/hyperlink" Target="https://www.linkedin.com/school/polytech-orleans/" TargetMode="External"/><Relationship Id="rId12" Type="http://schemas.openxmlformats.org/officeDocument/2006/relationships/hyperlink" Target="https://www.linkedin.com/school/polytech-paris-saclay/" TargetMode="External"/><Relationship Id="rId17" Type="http://schemas.openxmlformats.org/officeDocument/2006/relationships/hyperlink" Target="https://www.linkedin.com/school/polytech-nice-sophia/" TargetMode="External"/><Relationship Id="rId2" Type="http://schemas.openxmlformats.org/officeDocument/2006/relationships/hyperlink" Target="https://www.linkedin.com/school/polytech-clermont/" TargetMode="External"/><Relationship Id="rId16" Type="http://schemas.openxmlformats.org/officeDocument/2006/relationships/hyperlink" Target="https://www.linkedin.com/school/polytech-marseil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esirem/" TargetMode="External"/><Relationship Id="rId11" Type="http://schemas.openxmlformats.org/officeDocument/2006/relationships/hyperlink" Target="https://www.linkedin.com/school/polytech-sorbonne/" TargetMode="External"/><Relationship Id="rId5" Type="http://schemas.openxmlformats.org/officeDocument/2006/relationships/hyperlink" Target="https://www.linkedin.com/school/polytech-annecy-chambery/" TargetMode="External"/><Relationship Id="rId15" Type="http://schemas.openxmlformats.org/officeDocument/2006/relationships/hyperlink" Target="https://www.linkedin.com/school/polytech-angers/" TargetMode="External"/><Relationship Id="rId10" Type="http://schemas.openxmlformats.org/officeDocument/2006/relationships/hyperlink" Target="https://www.linkedin.com/school/polytechlille/" TargetMode="External"/><Relationship Id="rId4" Type="http://schemas.openxmlformats.org/officeDocument/2006/relationships/hyperlink" Target="https://www.linkedin.com/school/polytech-lyon/" TargetMode="External"/><Relationship Id="rId9" Type="http://schemas.openxmlformats.org/officeDocument/2006/relationships/hyperlink" Target="https://www.linkedin.com/school/polytechnancy/" TargetMode="External"/><Relationship Id="rId14" Type="http://schemas.openxmlformats.org/officeDocument/2006/relationships/hyperlink" Target="https://www.linkedin.com/school/polytechnantes/peopl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polytech-tours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3" Type="http://schemas.openxmlformats.org/officeDocument/2006/relationships/hyperlink" Target="https://www.linkedin.com/school/polytech-montpellier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3" Type="http://schemas.openxmlformats.org/officeDocument/2006/relationships/hyperlink" Target="https://www.linkedin.com/school/polytech-grenoble/people/?facetGeoRegion=106693272%2C101282230%2C103350119%2C101174742%2C101165590%2C103644278%2C105646813%2C100364837%2C101452733%2C102787409%2C102134353%2C106395874%2C102890719%2C102890883%2C101355337%2C102454443%2C102713980%2C100565514%2C104042105%2C106057199%2C103323778%2C100446943%2C103295271%2C104305776%2C100459316%2C101834488" TargetMode="External"/><Relationship Id="rId7" Type="http://schemas.openxmlformats.org/officeDocument/2006/relationships/hyperlink" Target="https://www.linkedin.com/school/polytech-orleans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2" Type="http://schemas.openxmlformats.org/officeDocument/2006/relationships/hyperlink" Target="https://www.linkedin.com/school/polytech-paris-saclay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7" Type="http://schemas.openxmlformats.org/officeDocument/2006/relationships/hyperlink" Target="https://www.linkedin.com/school/polytech-nice-sophia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2" Type="http://schemas.openxmlformats.org/officeDocument/2006/relationships/hyperlink" Target="https://www.linkedin.com/school/polytech-clermont/people/?facetGeoRegion=101174742%2C103644278%2C106693272%2C101282230%2C100565514%2C101165590%2C103350119%2C105646813%2C104042105%2C102890719%2C102787409%2C106395874%2C102134353%2C103587512%2C103295271%2C106057199%2C103323778%2C102890883%2C102713980%2C101355337%2C102454443%2C102478259" TargetMode="External"/><Relationship Id="rId16" Type="http://schemas.openxmlformats.org/officeDocument/2006/relationships/hyperlink" Target="https://www.linkedin.com/school/polytech-marseille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esirem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1" Type="http://schemas.openxmlformats.org/officeDocument/2006/relationships/hyperlink" Target="https://www.linkedin.com/school/polytech-sorbonne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5" Type="http://schemas.openxmlformats.org/officeDocument/2006/relationships/hyperlink" Target="https://www.linkedin.com/school/polytech-annecy-chambery/people/?facetGeoRegion=106693272%2C103350119%2C101282230%2C100565514%2C104042105%2C105646813%2C102890719%2C100364837%2C101165590%2C101174742%2C103644278%2C101452733%2C102890883%2C102713980%2C102454443%2C106057199%2C103323778%2C102787409%2C102134353%2C101834488" TargetMode="External"/><Relationship Id="rId15" Type="http://schemas.openxmlformats.org/officeDocument/2006/relationships/hyperlink" Target="https://www.linkedin.com/school/polytech-angers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0" Type="http://schemas.openxmlformats.org/officeDocument/2006/relationships/hyperlink" Target="https://www.linkedin.com/school/polytechlille/people/?facetGeoRegion=106693272%2C101282230%2C101165590%2C103644278%2C103350119%2C100565514%2C104042105%2C102890719%2C101174742%2C105646813%2C100364837%2C101452733%2C102787409%2C106395874%2C102134353%2C103587512%2C103295271%2C102890883%2C102713980%2C101355337%2C102454443%2C106057199%2C100446943" TargetMode="External"/><Relationship Id="rId4" Type="http://schemas.openxmlformats.org/officeDocument/2006/relationships/hyperlink" Target="https://www.linkedin.com/school/polytech-lyon/people/?facetGeoRegion=106693272%2C101174742%2C101452733%2C103350119%2C101165590%2C103644278%2C100565514%2C102890719%2C105646813%2C105117694%2C102787409%2C102134353%2C106395874%2C101834488%2C104305776%2C102890883%2C102713980%2C102454443%2C106057199%2C103323778%2C104042105%2C104187078%2C104621616%2C104677530%2C101282230" TargetMode="External"/><Relationship Id="rId9" Type="http://schemas.openxmlformats.org/officeDocument/2006/relationships/hyperlink" Target="https://www.linkedin.com/school/polytechnancy/people/?facetGeoRegion=106693272%2C101174742%2C103644278%2C101165590%2C102787409%2C106395874%2C102134353%2C101834488%2C103587512%2C104305776%2C101282230%2C103350119%2C100565514%2C102890719%2C104042105%2C105646813%2C106057199%2C100446943%2C103323778%2C100876405%2C102890883%2C101355337%2C102713980%2C101022442%2C102454443%2C105117694%2C104738515%2C100364837%2C106670623%2C100459316%2C103295271" TargetMode="External"/><Relationship Id="rId14" Type="http://schemas.openxmlformats.org/officeDocument/2006/relationships/hyperlink" Target="https://www.linkedin.com/school/polytechnantes/people/?facetGeoRegion=106693272%2C101174742%2C103644278%2C101165590%2C100565514%2C102890719%2C102787409%2C102134353%2C106395874%2C100364837%2C105646813%2C102890883%2C101355337%2C102713980%2C101452733%2C101282230%2C103350119%2C106057199%2C100446943%2C105117694%2C104738515%2C104042105%2C102454443%2C104187078%2C101022442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earch/results/people/?geoUrn=%5B%22103350119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%3A!%2C" TargetMode="External"/><Relationship Id="rId13" Type="http://schemas.openxmlformats.org/officeDocument/2006/relationships/hyperlink" Target="https://www.linkedin.com/search/results/people/?geoUrn=%5B%22106057199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Mj9" TargetMode="External"/><Relationship Id="rId18" Type="http://schemas.openxmlformats.org/officeDocument/2006/relationships/hyperlink" Target="https://www.linkedin.com/search/results/people/?geoUrn=%5B%22102890883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-.h" TargetMode="External"/><Relationship Id="rId3" Type="http://schemas.openxmlformats.org/officeDocument/2006/relationships/hyperlink" Target="https://www.linkedin.com/search/results/people/?geoUrn=%5B%22100565514%22%5D&amp;keywords=%22%22&amp;origin=FACETED_SEARCH&amp;page=60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1W9" TargetMode="External"/><Relationship Id="rId21" Type="http://schemas.openxmlformats.org/officeDocument/2006/relationships/hyperlink" Target="https://www.linkedin.com/search/results/people/?geoUrn=%5B%22102454443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icG" TargetMode="External"/><Relationship Id="rId7" Type="http://schemas.openxmlformats.org/officeDocument/2006/relationships/hyperlink" Target="https://www.linkedin.com/search/results/people/?geoUrn=%5B%22104042105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%3ARc" TargetMode="External"/><Relationship Id="rId12" Type="http://schemas.openxmlformats.org/officeDocument/2006/relationships/hyperlink" Target="https://www.linkedin.com/search/results/people/?geoUrn=%5B%22103644278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gr~" TargetMode="External"/><Relationship Id="rId17" Type="http://schemas.openxmlformats.org/officeDocument/2006/relationships/hyperlink" Target="https://www.linkedin.com/search/results/people/?geoUrn=%5B%22102134353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57%2C" TargetMode="External"/><Relationship Id="rId2" Type="http://schemas.openxmlformats.org/officeDocument/2006/relationships/hyperlink" Target="https://www.linkedin.com/search/results/people/?geoUrn=%5B%22106693272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-)-" TargetMode="External"/><Relationship Id="rId16" Type="http://schemas.openxmlformats.org/officeDocument/2006/relationships/hyperlink" Target="https://www.linkedin.com/search/results/people/?geoUrn=%5B%22103587512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*ZL" TargetMode="External"/><Relationship Id="rId20" Type="http://schemas.openxmlformats.org/officeDocument/2006/relationships/hyperlink" Target="https://www.linkedin.com/search/results/people/?geoUrn=%5B%22101355337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TO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geoUrn=%5B%22105646813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!xZ" TargetMode="External"/><Relationship Id="rId11" Type="http://schemas.openxmlformats.org/officeDocument/2006/relationships/hyperlink" Target="https://www.linkedin.com/search/results/people/?geoUrn=%5B%22101174742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(Y_" TargetMode="External"/><Relationship Id="rId5" Type="http://schemas.openxmlformats.org/officeDocument/2006/relationships/hyperlink" Target="https://www.linkedin.com/search/results/people/?geoUrn=%5B%22101165590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!fr" TargetMode="External"/><Relationship Id="rId15" Type="http://schemas.openxmlformats.org/officeDocument/2006/relationships/hyperlink" Target="https://www.linkedin.com/search/results/people/?geoUrn=%5B%22104305776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ID%2C" TargetMode="External"/><Relationship Id="rId10" Type="http://schemas.openxmlformats.org/officeDocument/2006/relationships/hyperlink" Target="https://www.linkedin.com/search/results/people/?geoUrn=%5B%22105117694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c0_" TargetMode="External"/><Relationship Id="rId19" Type="http://schemas.openxmlformats.org/officeDocument/2006/relationships/hyperlink" Target="https://www.linkedin.com/search/results/people/?geoUrn=%5B%22102713980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PUO" TargetMode="External"/><Relationship Id="rId4" Type="http://schemas.openxmlformats.org/officeDocument/2006/relationships/hyperlink" Target="https://www.linkedin.com/search/results/people/?geoUrn=%5B%22101282230%22%5D&amp;keywords=%22%22&amp;origin=FACETED_SEARCH&amp;page=59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%3Bkz" TargetMode="External"/><Relationship Id="rId9" Type="http://schemas.openxmlformats.org/officeDocument/2006/relationships/hyperlink" Target="https://www.linkedin.com/search/results/people/?geoUrn=%5B%22102890719%22%5D&amp;keywords=%22%22&amp;origin=FACETED_SEARCH&amp;page=20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SO_" TargetMode="External"/><Relationship Id="rId14" Type="http://schemas.openxmlformats.org/officeDocument/2006/relationships/hyperlink" Target="https://www.linkedin.com/search/results/people/?geoUrn=%5B%22102787409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OT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earch/results/people/?currentCompany=%5B%2272092703%22%2C%2266256333%22%2C%2216970%22%2C%2233242739%22%2C%22521777%22%5D&amp;geoUrn=%5B%22102787409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sRm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www.linkedin.com/search/results/people/?currentCompany=%5B%224120%22%2C%2222308442%22%2C%224211%22%2C%2222304519%22%2C%22333329%22%5D&amp;geoUrn=%5B%22106057199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Gz!" TargetMode="External"/><Relationship Id="rId2" Type="http://schemas.openxmlformats.org/officeDocument/2006/relationships/hyperlink" Target="https://www.linkedin.com/search/results/people/?currentCompany=%5B%229809%22%2C%221406%22%2C%22586414%22%2C%227462%22%2C%227572%22%5D&amp;geoUrn=%5B%22106693272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4W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currentCompany=%5B%223896%22%2C%22508963%22%2C%223818%22%2C%227513%22%2C%228705%22%5D&amp;geoUrn=%5B%22103644278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J5H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www.linkedin.com/search/results/people/?currentCompany=%5B%223014%22%2C%226575553%22%2C%22166328%22%2C%223839570%22%2C%224101%22%5D&amp;geoUrn=%5B%22102890883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lWJ" TargetMode="External"/><Relationship Id="rId4" Type="http://schemas.openxmlformats.org/officeDocument/2006/relationships/hyperlink" Target="https://www.linkedin.com/search/results/people/?currentCompany=%5B%226331%22%2C%222734%22%2C%22165099%22%2C%222661236%22%2C%228417%22%5D&amp;geoUrn=%5B%22101174742%22%5D&amp;keywords=%22%22&amp;origin=FACETED_SEARCH&amp;schoolFilter=%5B%2211392684%22%2C%2215097477%22%2C%2215097630%22%2C%2215100281%22%2C%2215127768%22%2C%2215128461%22%2C%221615274%22%2C%2218374800%22%2C%2229026162%22%2C%223359882%22%2C%223848702%22%2C%223852116%22%2C%22463415%22%2C%22725847%22%2C%22901580%22%2C%229999472%22%5D&amp;sid=72f" TargetMode="External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earch/results/people/?currentCompany=%5B%224249%22%2C%222611817%22%2C%221951%22%2C%22521777%22%2C%22164883%22%5D&amp;geoUrn=%5B%22102215960%22%5D&amp;keywords=%22%22&amp;origin=FACETED_SEARCH&amp;schoolFilter=%5B%2215100281%22%2C%2215097630%22%2C%2211392684%22%2C%2215097477%22%2C%2215127768%22%2C%2215128461%22%2C%221615274%22%2C%2218374800%22%2C%2229026162%22%2C%223359882%22%2C%223848702%22%2C%223852116%22%2C%22463415%22%2C%22725847%22%2C%22901580%22%2C%229999472%22%5D&amp;sid=!ND" TargetMode="External"/><Relationship Id="rId13" Type="http://schemas.openxmlformats.org/officeDocument/2006/relationships/hyperlink" Target="https://www.linkedin.com/search/results/people/?currentCompany=%5B%22521777%22%2C%22542145%22%2C%223901%22%2C%222431%22%5D&amp;geoUrn=%5B%22104433326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aGQ" TargetMode="External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openxmlformats.org/officeDocument/2006/relationships/hyperlink" Target="https://www.linkedin.com/search/results/people/?currentCompany=%5B%223054%22%2C%221951%22%2C%22157240%22%2C%22542145%22%2C%222734%22%5D&amp;geoUrn=%5B%22104731846%22%5D&amp;keywords=%22%22&amp;origin=FACETED_SEARCH&amp;schoolFilter=%5B%223848702%22%2C%2229026162%22%2C%2215097630%22%2C%2211392684%22%2C%2215097477%22%2C%2215100281%22%2C%2215127768%22%2C%2215128461%22%2C%221615274%22%2C%2218374800%22%2C%223359882%22%2C%223852116%22%2C%22463415%22%2C%22725847%22%2C%22901580%22%2C%229999472%22%5D&amp;sid=E2r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hyperlink" Target="https://www.linkedin.com/search/results/people/?currentCompany=%5B%22521777%22%2C%221951%22%2C%2210236541%22%2C%222443%22%2C%224249%22%5D&amp;geoUrn=%5B%22105563475%22%5D&amp;keywords=%22%22&amp;origin=FACETED_SEARCH&amp;schoolFilter=%5B%2215097630%22%2C%223848702%22%2C%2211392684%22%2C%2215097477%22%2C%2215100281%22%2C%2215127768%22%2C%2215128461%22%2C%221615274%22%2C%2218374800%22%2C%2229026162%22%2C%223359882%22%2C%223852116%22%2C%22463415%22%2C%22725847%22%2C%22901580%22%2C%229999472%22%5D&amp;sid=.r(" TargetMode="External"/><Relationship Id="rId2" Type="http://schemas.openxmlformats.org/officeDocument/2006/relationships/hyperlink" Target="https://www.linkedin.com/search/results/people/?currentCompany=%5B%221618%22%2C%222329%22%2C%224249%22%2C%223900%22%2C%221642%22%5D&amp;geoUrn=%5B%22103623254%22%5D&amp;keywords=%22%22&amp;origin=FACETED_SEARCH&amp;schoolFilter=%5B%2215127768%22%2C%2215128461%22%2C%229999472%22%2C%22901580%22%2C%2211392684%22%2C%2215097477%22%2C%2215097630%22%2C%2215100281%22%2C%221615274%22%2C%2218374800%22%2C%2229026162%22%2C%223359882%22%2C%223848702%22%2C%223852116%22%2C%22463415%22%2C%22725847%22%5D&amp;sid=NSP" TargetMode="Externa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earch/results/people/?currentCompany=%5B%22542145%22%2C%221110%22%2C%22521777%22%2C%221951%22%2C%221112%22%5D&amp;geoUrn=%5B%22103737322%22%5D&amp;keywords=%22%22&amp;origin=FACETED_SEARCH&amp;schoolFilter=%5B%223848702%22%2C%2211392684%22%2C%2215097477%22%2C%2215097630%22%2C%2215100281%22%2C%2215127768%22%2C%2215128461%22%2C%221615274%22%2C%2218374800%22%2C%2229026162%22%2C%223359882%22%2C%223852116%22%2C%22463415%22%2C%22725847%22%2C%22901580%22%2C%229999472%22%5D&amp;sid=Sq)" TargetMode="External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hyperlink" Target="https://www.linkedin.com/search/results/people/?currentCompany=%5B%222734%22%2C%225322%22%2C%2272092703%22%2C%223054%22%2C%22157240%22%5D&amp;geoUrn=%5B%22103876217%22%5D&amp;keywords=%22%22&amp;origin=FACETED_SEARCH&amp;schoolFilter=%5B%22725847%22%2C%22901580%22%2C%2211392684%22%2C%2215097477%22%2C%2215097630%22%2C%2215100281%22%2C%2215127768%22%2C%2215128461%22%2C%221615274%22%2C%2218374800%22%2C%2229026162%22%2C%223359882%22%2C%223848702%22%2C%223852116%22%2C%22463415%22%2C%229999472%22%5D&amp;sid=Vn~" TargetMode="External"/><Relationship Id="rId23" Type="http://schemas.openxmlformats.org/officeDocument/2006/relationships/hyperlink" Target="https://www.linkedin.com/search/results/people/?currentCompany=%5B%222780%22%2C%227312%22%2C%221618%22%2C%224249%22%2C%22542145%22%5D&amp;geoUrn=%5B%22102203735%22%5D&amp;keywords=%22%22&amp;origin=FACETED_SEARCH&amp;schoolFilter=%5B%221615274%22%2C%223359882%22%2C%22725847%22%2C%2211392684%22%2C%2215097477%22%2C%2215097630%22%2C%2215100281%22%2C%2215127768%22%2C%2215128461%22%2C%2218374800%22%2C%2229026162%22%2C%223848702%22%2C%223852116%22%2C%22463415%22%2C%22901580%22%2C%229999472%22%5D&amp;sid=pF%2C" TargetMode="External"/><Relationship Id="rId10" Type="http://schemas.openxmlformats.org/officeDocument/2006/relationships/hyperlink" Target="https://www.linkedin.com/search/results/people/?currentCompany=%5B%222443%22%2C%224249%22%2C%223852116%22%2C%226150%22%5D&amp;geoUrn=%5B%22105007536%22%5D&amp;keywords=%22%22&amp;origin=FACETED_SEARCH&amp;schoolFilter=%5B%223852116%22%2C%2211392684%22%2C%2215097477%22%2C%2215097630%22%2C%2215100281%22%2C%2215127768%22%2C%2215128461%22%2C%221615274%22%2C%2218374800%22%2C%2229026162%22%2C%223359882%22%2C%223848702%22%2C%22463415%22%2C%22725847%22%2C%22901580%22%2C%229999472%22%5D&amp;sid=b%3Av" TargetMode="External"/><Relationship Id="rId19" Type="http://schemas.openxmlformats.org/officeDocument/2006/relationships/hyperlink" Target="https://www.linkedin.com/search/results/people/?currentCompany=%5B%224249%22%2C%22163332%22%2C%2217054%22%2C%22463415%22%2C%229196246%22%5D&amp;geoUrn=%5B%22101735443%22%5D&amp;keywords=%22%22&amp;origin=FACETED_SEARCH&amp;schoolFilter=%5B%22463415%22%2C%2211392684%22%2C%2215097477%22%2C%2215097630%22%2C%2215100281%22%2C%2215127768%22%2C%2215128461%22%2C%221615274%22%2C%2218374800%22%2C%2229026162%22%2C%223359882%22%2C%223848702%22%2C%223852116%22%2C%22725847%22%2C%22901580%22%2C%229999472%22%5D&amp;sid=5Rt" TargetMode="External"/><Relationship Id="rId4" Type="http://schemas.openxmlformats.org/officeDocument/2006/relationships/hyperlink" Target="https://www.linkedin.com/search/results/people/?currentCompany=%5B%223900%22%2C%22162942%22%2C%2293318191%22%2C%2297599%22%2C%2260691%22%5D&amp;geoUrn=%5B%22103286073%22%5D&amp;keywords=%22%22&amp;origin=FACETED_SEARCH&amp;schoolFilter=%5B%2215097477%22%2C%2211392684%22%2C%2215097630%22%2C%2215100281%22%2C%2215127768%22%2C%2215128461%22%2C%221615274%22%2C%2218374800%22%2C%2229026162%22%2C%223359882%22%2C%223848702%22%2C%223852116%22%2C%22463415%22%2C%22725847%22%2C%22901580%22%2C%229999472%22%5D&amp;sid=kVF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ytech-reseau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5100281%22%5D&amp;sid=3QL" TargetMode="External"/><Relationship Id="rId18" Type="http://schemas.openxmlformats.org/officeDocument/2006/relationships/hyperlink" Target="https://www.linkedin.com/school/polytechlille/" TargetMode="External"/><Relationship Id="rId26" Type="http://schemas.openxmlformats.org/officeDocument/2006/relationships/hyperlink" Target="https://www.linkedin.com/school/polytechnantes/people/" TargetMode="External"/><Relationship Id="rId3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901580%22%5D&amp;sid=izK" TargetMode="External"/><Relationship Id="rId21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8374800%22%5D&amp;sid=57L" TargetMode="External"/><Relationship Id="rId7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9999472%22%5D&amp;sid=T%2Cw" TargetMode="External"/><Relationship Id="rId12" Type="http://schemas.openxmlformats.org/officeDocument/2006/relationships/hyperlink" Target="https://www.linkedin.com/school/polytech-orleans/" TargetMode="External"/><Relationship Id="rId17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463415%22%5D&amp;sid=D%40S" TargetMode="External"/><Relationship Id="rId25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725847%22%5D&amp;sid=Sl5" TargetMode="External"/><Relationship Id="rId33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3359882%22%5D&amp;sid=2(l" TargetMode="External"/><Relationship Id="rId2" Type="http://schemas.openxmlformats.org/officeDocument/2006/relationships/hyperlink" Target="https://www.linkedin.com/school/polytech-clermont/" TargetMode="External"/><Relationship Id="rId16" Type="http://schemas.openxmlformats.org/officeDocument/2006/relationships/hyperlink" Target="https://www.linkedin.com/school/polytechnancy/" TargetMode="External"/><Relationship Id="rId20" Type="http://schemas.openxmlformats.org/officeDocument/2006/relationships/hyperlink" Target="https://www.linkedin.com/school/polytech-sorbonne/" TargetMode="External"/><Relationship Id="rId29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29026162%22%5D&amp;sid=~N~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polytech-lyon/" TargetMode="External"/><Relationship Id="rId11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5097477%22%5D&amp;sid=*5(" TargetMode="External"/><Relationship Id="rId24" Type="http://schemas.openxmlformats.org/officeDocument/2006/relationships/hyperlink" Target="https://www.linkedin.com/school/polytech-montpellier/" TargetMode="External"/><Relationship Id="rId32" Type="http://schemas.openxmlformats.org/officeDocument/2006/relationships/hyperlink" Target="https://www.linkedin.com/school/polytech-nice-sophia/" TargetMode="External"/><Relationship Id="rId5" Type="http://schemas.openxmlformats.org/officeDocument/2006/relationships/hyperlink" Target="https://www.linkedin.com/search/results/people/?keywords=%22PhD%22%20OR%20%22Ph.D%22%20OR%20%22Docteur%22%20OR%20%22Doctorat%22%20OR%20%22Doctorant%22&amp;origin=GLOBAL_SEARCH_HEADER&amp;schoolFilter=%5B%2215127768%22%5D&amp;sid=a_n" TargetMode="External"/><Relationship Id="rId15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5097630%22%5D&amp;sid=c0q" TargetMode="External"/><Relationship Id="rId23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1392684%22%5D&amp;sid=i%2CE" TargetMode="External"/><Relationship Id="rId28" Type="http://schemas.openxmlformats.org/officeDocument/2006/relationships/hyperlink" Target="https://www.linkedin.com/school/polytech-angers/" TargetMode="External"/><Relationship Id="rId10" Type="http://schemas.openxmlformats.org/officeDocument/2006/relationships/hyperlink" Target="https://www.linkedin.com/school/esirem/" TargetMode="External"/><Relationship Id="rId19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3852116%22%5D&amp;sid=%2CZi" TargetMode="External"/><Relationship Id="rId31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615274%22%5D&amp;sid=4Aq" TargetMode="External"/><Relationship Id="rId4" Type="http://schemas.openxmlformats.org/officeDocument/2006/relationships/hyperlink" Target="https://www.linkedin.com/school/polytech-grenoble/" TargetMode="External"/><Relationship Id="rId9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15128461%22%5D&amp;sid=X.7" TargetMode="External"/><Relationship Id="rId14" Type="http://schemas.openxmlformats.org/officeDocument/2006/relationships/hyperlink" Target="https://www.linkedin.com/school/polytech-tours/" TargetMode="External"/><Relationship Id="rId22" Type="http://schemas.openxmlformats.org/officeDocument/2006/relationships/hyperlink" Target="https://www.linkedin.com/school/polytech-paris-saclay/" TargetMode="External"/><Relationship Id="rId27" Type="http://schemas.openxmlformats.org/officeDocument/2006/relationships/hyperlink" Target="https://www.linkedin.com/search/results/people/?keywords=%22PhD%22%20OR%20%22Ph.D%22%20OR%20%22Docteur%22%20OR%20%22Doctorat%22%20OR%20%22Doctorant%22&amp;origin=FACETED_SEARCH&amp;schoolFilter=%5B%223848702%22%5D&amp;sid=5EP" TargetMode="External"/><Relationship Id="rId30" Type="http://schemas.openxmlformats.org/officeDocument/2006/relationships/hyperlink" Target="https://www.linkedin.com/school/polytech-marseille/" TargetMode="External"/><Relationship Id="rId8" Type="http://schemas.openxmlformats.org/officeDocument/2006/relationships/hyperlink" Target="https://www.linkedin.com/school/polytech-annecy-chambery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renaultgroup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3" Type="http://schemas.openxmlformats.org/officeDocument/2006/relationships/hyperlink" Target="https://www.linkedin.com/company/capgemini-engineering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3" Type="http://schemas.openxmlformats.org/officeDocument/2006/relationships/hyperlink" Target="https://www.linkedin.com/company/airbusgroup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7" Type="http://schemas.openxmlformats.org/officeDocument/2006/relationships/hyperlink" Target="https://www.linkedin.com/company/stmicroelectronics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2" Type="http://schemas.openxmlformats.org/officeDocument/2006/relationships/hyperlink" Target="https://www.linkedin.com/company/edf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7" Type="http://schemas.openxmlformats.org/officeDocument/2006/relationships/hyperlink" Target="https://www.linkedin.com/company/orange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2" Type="http://schemas.openxmlformats.org/officeDocument/2006/relationships/hyperlink" Target="https://www.linkedin.com/company/valeo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6" Type="http://schemas.openxmlformats.org/officeDocument/2006/relationships/hyperlink" Target="https://www.linkedin.com/company/soprasteria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sanofi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1" Type="http://schemas.openxmlformats.org/officeDocument/2006/relationships/hyperlink" Target="https://www.linkedin.com/company/thales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5" Type="http://schemas.openxmlformats.org/officeDocument/2006/relationships/hyperlink" Target="https://www.linkedin.com/company/alstom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5" Type="http://schemas.openxmlformats.org/officeDocument/2006/relationships/hyperlink" Target="https://www.linkedin.com/company/cea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0" Type="http://schemas.openxmlformats.org/officeDocument/2006/relationships/hyperlink" Target="https://www.linkedin.com/company/naval-group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4" Type="http://schemas.openxmlformats.org/officeDocument/2006/relationships/hyperlink" Target="https://www.linkedin.com/company/safran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9" Type="http://schemas.openxmlformats.org/officeDocument/2006/relationships/hyperlink" Target="https://www.linkedin.com/company/eiffageenergiesystemes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Relationship Id="rId14" Type="http://schemas.openxmlformats.org/officeDocument/2006/relationships/hyperlink" Target="https://www.linkedin.com/company/alten/people/?facetSchool=3848702%2C1615274%2C725847%2C3852116%2C15100281%2C901580%2C3359882%2C15127768%2C9999472%2C18374800%2C15097630%2C15097477%2C463415%2C15128461%2C11392684%2C29026162&amp;keywords=%22PhD%22%20OR%20%22Ph.D%22%20OR%20%22Docteur%22%20OR%20%22Doctorat%22%20OR%20%22Doctorant%2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polytech-sur-linked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polytech-tours/" TargetMode="External"/><Relationship Id="rId13" Type="http://schemas.openxmlformats.org/officeDocument/2006/relationships/hyperlink" Target="https://www.linkedin.com/school/polytech-montpellier/" TargetMode="External"/><Relationship Id="rId3" Type="http://schemas.openxmlformats.org/officeDocument/2006/relationships/hyperlink" Target="https://www.linkedin.com/school/polytech-grenoble/" TargetMode="External"/><Relationship Id="rId7" Type="http://schemas.openxmlformats.org/officeDocument/2006/relationships/hyperlink" Target="https://www.linkedin.com/school/polytech-orleans/" TargetMode="External"/><Relationship Id="rId12" Type="http://schemas.openxmlformats.org/officeDocument/2006/relationships/hyperlink" Target="https://www.linkedin.com/school/polytech-paris-saclay/" TargetMode="External"/><Relationship Id="rId17" Type="http://schemas.openxmlformats.org/officeDocument/2006/relationships/hyperlink" Target="https://www.linkedin.com/school/polytech-nice-sophia/" TargetMode="External"/><Relationship Id="rId2" Type="http://schemas.openxmlformats.org/officeDocument/2006/relationships/hyperlink" Target="https://www.linkedin.com/school/polytech-clermont/" TargetMode="External"/><Relationship Id="rId16" Type="http://schemas.openxmlformats.org/officeDocument/2006/relationships/hyperlink" Target="https://www.linkedin.com/school/polytech-marseil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school/esirem/" TargetMode="External"/><Relationship Id="rId11" Type="http://schemas.openxmlformats.org/officeDocument/2006/relationships/hyperlink" Target="https://www.linkedin.com/school/polytech-sorbonne/" TargetMode="External"/><Relationship Id="rId5" Type="http://schemas.openxmlformats.org/officeDocument/2006/relationships/hyperlink" Target="https://www.linkedin.com/school/polytech-annecy-chambery/" TargetMode="External"/><Relationship Id="rId15" Type="http://schemas.openxmlformats.org/officeDocument/2006/relationships/hyperlink" Target="https://www.linkedin.com/school/polytech-angers/" TargetMode="External"/><Relationship Id="rId10" Type="http://schemas.openxmlformats.org/officeDocument/2006/relationships/hyperlink" Target="https://www.linkedin.com/school/polytechlille/" TargetMode="External"/><Relationship Id="rId4" Type="http://schemas.openxmlformats.org/officeDocument/2006/relationships/hyperlink" Target="https://www.linkedin.com/school/polytech-lyon/" TargetMode="External"/><Relationship Id="rId9" Type="http://schemas.openxmlformats.org/officeDocument/2006/relationships/hyperlink" Target="https://www.linkedin.com/school/polytechnancy/" TargetMode="External"/><Relationship Id="rId14" Type="http://schemas.openxmlformats.org/officeDocument/2006/relationships/hyperlink" Target="https://www.linkedin.com/school/polytechnantes/peop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nkedin.com/school/polytechnantes/peopl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umni-univ.com/polytech-sur-linked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nkedin.com/school/polytechlille/peopl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school/polytechnantes/peop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edf/people/?facetSchool=3848702%2C1615274%2C725847%2C3852116%2C15100281%2C901580%2C3359882%2C15127768%2C9999472%2C18374800%2C15097630%2C15097477%2C463415%2C15128461%2C11392684%2C290261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AC9D-FD12-1F22-1C8E-F19D60847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400" dirty="0"/>
              <a:t>Polytech sur LinkedIn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87A789-E61C-E152-4B8F-7FEFA2886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/>
              <a:t> Profils Alumni : Combien ? Quels employeurs ?</a:t>
            </a:r>
          </a:p>
          <a:p>
            <a:r>
              <a:rPr lang="fr-FR" dirty="0"/>
              <a:t>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725330-BEDC-270E-0CFD-0F24A8CE1742}"/>
              </a:ext>
            </a:extLst>
          </p:cNvPr>
          <p:cNvSpPr txBox="1"/>
          <p:nvPr/>
        </p:nvSpPr>
        <p:spPr>
          <a:xfrm>
            <a:off x="1074420" y="658055"/>
            <a:ext cx="261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ptos Narrow" panose="020B0004020202020204" pitchFamily="34" charset="0"/>
              </a:rPr>
              <a:t>Document de travail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Alain Bamberger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REDOC SPI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Président</a:t>
            </a:r>
          </a:p>
          <a:p>
            <a:r>
              <a:rPr lang="fr-FR" sz="1600" dirty="0">
                <a:latin typeface="Aptos Narrow" panose="020B0004020202020204" pitchFamily="34" charset="0"/>
              </a:rPr>
              <a:t>30 juin 2025</a:t>
            </a:r>
          </a:p>
        </p:txBody>
      </p:sp>
    </p:spTree>
    <p:extLst>
      <p:ext uri="{BB962C8B-B14F-4D97-AF65-F5344CB8AC3E}">
        <p14:creationId xmlns:p14="http://schemas.microsoft.com/office/powerpoint/2010/main" val="172655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2FE0-0346-23F4-EB37-60F3A9B3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4CF6BDE5-8496-4831-9238-26554FC30370}"/>
              </a:ext>
            </a:extLst>
          </p:cNvPr>
          <p:cNvSpPr/>
          <p:nvPr/>
        </p:nvSpPr>
        <p:spPr>
          <a:xfrm>
            <a:off x="5794917" y="156779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62BA37-6AA9-477A-44FD-2E16A8419292}"/>
              </a:ext>
            </a:extLst>
          </p:cNvPr>
          <p:cNvSpPr txBox="1"/>
          <p:nvPr/>
        </p:nvSpPr>
        <p:spPr>
          <a:xfrm>
            <a:off x="1429436" y="1155867"/>
            <a:ext cx="4818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Thales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16 Polytech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858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686566-50C8-0C4C-F13D-5896F50E844F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A0D671-EA89-4981-9796-1560CF94BF5A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Polytech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Thales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66B3B6C-764B-1898-1883-49D204BCD8C1}"/>
              </a:ext>
            </a:extLst>
          </p:cNvPr>
          <p:cNvSpPr txBox="1"/>
          <p:nvPr/>
        </p:nvSpPr>
        <p:spPr>
          <a:xfrm>
            <a:off x="1767289" y="589868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Polytech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00710D-13CE-69A6-5DD5-D26EF5596B7B}"/>
              </a:ext>
            </a:extLst>
          </p:cNvPr>
          <p:cNvSpPr/>
          <p:nvPr/>
        </p:nvSpPr>
        <p:spPr>
          <a:xfrm>
            <a:off x="4700954" y="20233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A7631-A429-6607-6819-648092F99FF0}"/>
              </a:ext>
            </a:extLst>
          </p:cNvPr>
          <p:cNvSpPr/>
          <p:nvPr/>
        </p:nvSpPr>
        <p:spPr>
          <a:xfrm>
            <a:off x="1429436" y="4079631"/>
            <a:ext cx="1958533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du contenu 5" descr="Une image contenant texte, capture d’écran, Page web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09D3AF76-E500-0B29-E820-5994CD095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52575" y="2504662"/>
            <a:ext cx="4543425" cy="3331404"/>
          </a:xfrm>
          <a:ln w="28575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44EC569-7A95-0B29-1049-1905B0418282}"/>
              </a:ext>
            </a:extLst>
          </p:cNvPr>
          <p:cNvSpPr/>
          <p:nvPr/>
        </p:nvSpPr>
        <p:spPr>
          <a:xfrm>
            <a:off x="1922585" y="53761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Espace réservé du contenu 14" descr="Une image contenant texte, reçu, conception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A8A97E8B-22C5-403A-42BD-9992D376F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01909" y="82647"/>
            <a:ext cx="2400705" cy="6577174"/>
          </a:xfrm>
          <a:ln w="28575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CC9E-5FEC-4FA6-E1BB-EAC451E1F898}"/>
              </a:ext>
            </a:extLst>
          </p:cNvPr>
          <p:cNvSpPr/>
          <p:nvPr/>
        </p:nvSpPr>
        <p:spPr>
          <a:xfrm>
            <a:off x="1635615" y="4482443"/>
            <a:ext cx="2707542" cy="17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449442C5-D3DD-8289-8012-B15E66F0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5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CA388-42B0-A2CE-9E27-967330280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8F30BE6C-828D-F25C-9FEA-5EE9120E610B}"/>
              </a:ext>
            </a:extLst>
          </p:cNvPr>
          <p:cNvSpPr/>
          <p:nvPr/>
        </p:nvSpPr>
        <p:spPr>
          <a:xfrm>
            <a:off x="5794917" y="156779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2344B2D-099E-E8E1-2CE4-564ED1CA9EE9}"/>
              </a:ext>
            </a:extLst>
          </p:cNvPr>
          <p:cNvSpPr txBox="1"/>
          <p:nvPr/>
        </p:nvSpPr>
        <p:spPr>
          <a:xfrm>
            <a:off x="1429436" y="1155867"/>
            <a:ext cx="4818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Safran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16 Polytech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794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759E41-5759-1A68-EF3E-5A80CE198DB5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5F4457-6571-3923-4DB0-74D05642789C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Polytech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Safran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444ADE-BA20-D3C5-560C-37D0CC46D636}"/>
              </a:ext>
            </a:extLst>
          </p:cNvPr>
          <p:cNvSpPr txBox="1"/>
          <p:nvPr/>
        </p:nvSpPr>
        <p:spPr>
          <a:xfrm>
            <a:off x="1767289" y="589868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Polytech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757E246-2CE7-193E-FC52-AC2CF66FA3E2}"/>
              </a:ext>
            </a:extLst>
          </p:cNvPr>
          <p:cNvSpPr/>
          <p:nvPr/>
        </p:nvSpPr>
        <p:spPr>
          <a:xfrm>
            <a:off x="4700954" y="20233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9E3D2-314D-2CBF-8002-5CC59CAABFC6}"/>
              </a:ext>
            </a:extLst>
          </p:cNvPr>
          <p:cNvSpPr/>
          <p:nvPr/>
        </p:nvSpPr>
        <p:spPr>
          <a:xfrm>
            <a:off x="1429436" y="4079631"/>
            <a:ext cx="1958533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8" descr="Une image contenant texte, capture d’écran, logiciel, Icône d’ordinateur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3AC29C67-500C-02CB-5B73-686F129433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4787" y="2478537"/>
            <a:ext cx="4444281" cy="3376877"/>
          </a:xfrm>
          <a:ln w="28575">
            <a:solidFill>
              <a:schemeClr val="tx1"/>
            </a:solidFill>
          </a:ln>
        </p:spPr>
      </p:pic>
      <p:pic>
        <p:nvPicPr>
          <p:cNvPr id="12" name="Espace réservé du contenu 11" descr="Une image contenant texte, capture d’écran, reçu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0B3002C8-E361-BD42-0A45-512019A35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85069" y="138364"/>
            <a:ext cx="2387884" cy="6470640"/>
          </a:xfrm>
          <a:ln w="28575">
            <a:solidFill>
              <a:schemeClr val="tx1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131B18F-F623-BD9C-D972-7029032FC30E}"/>
              </a:ext>
            </a:extLst>
          </p:cNvPr>
          <p:cNvSpPr/>
          <p:nvPr/>
        </p:nvSpPr>
        <p:spPr>
          <a:xfrm>
            <a:off x="1767289" y="5364443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D4E3EE-9FD8-3F61-F2E9-41C0C472AC04}"/>
              </a:ext>
            </a:extLst>
          </p:cNvPr>
          <p:cNvSpPr/>
          <p:nvPr/>
        </p:nvSpPr>
        <p:spPr>
          <a:xfrm>
            <a:off x="1610218" y="4461830"/>
            <a:ext cx="2426949" cy="239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14927FA-6BB7-F68A-6A02-B68FCC83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2327B-575D-7EE3-F2FD-CE600B23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0BE9B29C-38CC-0C20-AFAF-E62F16C7F19B}"/>
              </a:ext>
            </a:extLst>
          </p:cNvPr>
          <p:cNvSpPr/>
          <p:nvPr/>
        </p:nvSpPr>
        <p:spPr>
          <a:xfrm>
            <a:off x="5794917" y="156779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E3CAF5-3F4B-CBEF-F6AA-E3EFE1C3AD04}"/>
              </a:ext>
            </a:extLst>
          </p:cNvPr>
          <p:cNvSpPr txBox="1"/>
          <p:nvPr/>
        </p:nvSpPr>
        <p:spPr>
          <a:xfrm>
            <a:off x="1429436" y="1155867"/>
            <a:ext cx="4818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STMicroelectronics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16 Polytech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577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40C0F8-6E26-09AC-11B9-3896732F3D18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AA1A626-DFEE-FBB6-005C-EE6E874F7242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Polytech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STMicroelectronics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88770E1-AFE4-43E0-0584-1A1FCBCCE68B}"/>
              </a:ext>
            </a:extLst>
          </p:cNvPr>
          <p:cNvSpPr txBox="1"/>
          <p:nvPr/>
        </p:nvSpPr>
        <p:spPr>
          <a:xfrm>
            <a:off x="1767289" y="589868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Polytech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637A44D-5B94-2B3F-65E0-0E219DA0503C}"/>
              </a:ext>
            </a:extLst>
          </p:cNvPr>
          <p:cNvSpPr/>
          <p:nvPr/>
        </p:nvSpPr>
        <p:spPr>
          <a:xfrm>
            <a:off x="4700954" y="20233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B3102-4200-A5B0-FB0B-BCE9171DCEC2}"/>
              </a:ext>
            </a:extLst>
          </p:cNvPr>
          <p:cNvSpPr/>
          <p:nvPr/>
        </p:nvSpPr>
        <p:spPr>
          <a:xfrm>
            <a:off x="1429436" y="4079631"/>
            <a:ext cx="1958533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 descr="Une image contenant texte, capture d’écran, logiciel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A11724A4-A828-F438-0851-8A722C8DCB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5167" y="2578261"/>
            <a:ext cx="4618485" cy="3123872"/>
          </a:xfrm>
          <a:ln w="28575">
            <a:solidFill>
              <a:schemeClr val="tx1"/>
            </a:solidFill>
          </a:ln>
        </p:spPr>
      </p:pic>
      <p:pic>
        <p:nvPicPr>
          <p:cNvPr id="10" name="Espace réservé du contenu 9" descr="Une image contenant texte, reçu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FFEB640-0138-21D8-561E-8A3E4382A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7149" y="262672"/>
            <a:ext cx="2419928" cy="6416358"/>
          </a:xfrm>
          <a:ln w="28575"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666B70B-A244-F3A2-CDEE-D4B6427DD08B}"/>
              </a:ext>
            </a:extLst>
          </p:cNvPr>
          <p:cNvSpPr/>
          <p:nvPr/>
        </p:nvSpPr>
        <p:spPr>
          <a:xfrm>
            <a:off x="1910861" y="5247212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7BDA3-F155-2E86-02F1-AFA8C7ABD7D1}"/>
              </a:ext>
            </a:extLst>
          </p:cNvPr>
          <p:cNvSpPr/>
          <p:nvPr/>
        </p:nvSpPr>
        <p:spPr>
          <a:xfrm>
            <a:off x="1553416" y="4364456"/>
            <a:ext cx="2192215" cy="14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02FE7DA7-D367-3D04-E1D6-DB453A90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1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2912D-248B-A020-217C-73B2D0B3C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E231CBDC-8ED8-DDB7-D9BF-3165C7111E5C}"/>
              </a:ext>
            </a:extLst>
          </p:cNvPr>
          <p:cNvSpPr/>
          <p:nvPr/>
        </p:nvSpPr>
        <p:spPr>
          <a:xfrm>
            <a:off x="5794917" y="156779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BED41E-8F65-6D7C-7A57-B68BE0D4A053}"/>
              </a:ext>
            </a:extLst>
          </p:cNvPr>
          <p:cNvSpPr txBox="1"/>
          <p:nvPr/>
        </p:nvSpPr>
        <p:spPr>
          <a:xfrm>
            <a:off x="1429436" y="1155867"/>
            <a:ext cx="4818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Sopra Steria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16 Polytech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577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70C4B-8126-6553-9FD5-35F4EB6A3D59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DBC213-BF01-BB4F-E901-D6E70BC44D4E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Polytech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Sopra Steria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E9C2C6-8949-BF5B-FAE5-4CB7257F8321}"/>
              </a:ext>
            </a:extLst>
          </p:cNvPr>
          <p:cNvSpPr txBox="1"/>
          <p:nvPr/>
        </p:nvSpPr>
        <p:spPr>
          <a:xfrm>
            <a:off x="1767289" y="589868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Polytech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82C32B6-7911-D9CE-9CDA-0CB17DE39C56}"/>
              </a:ext>
            </a:extLst>
          </p:cNvPr>
          <p:cNvSpPr/>
          <p:nvPr/>
        </p:nvSpPr>
        <p:spPr>
          <a:xfrm>
            <a:off x="4700954" y="20233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A406E-1D92-317B-DD24-1F4134AC403C}"/>
              </a:ext>
            </a:extLst>
          </p:cNvPr>
          <p:cNvSpPr/>
          <p:nvPr/>
        </p:nvSpPr>
        <p:spPr>
          <a:xfrm>
            <a:off x="1429436" y="4079631"/>
            <a:ext cx="1958533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7" descr="Une image contenant texte, capture d’écran, Page web, logiciel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301AAE0A-354C-073F-C513-E723F67B83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1960" y="2509899"/>
            <a:ext cx="4642013" cy="3192234"/>
          </a:xfrm>
          <a:ln w="28575">
            <a:solidFill>
              <a:schemeClr val="tx1"/>
            </a:solidFill>
          </a:ln>
        </p:spPr>
      </p:pic>
      <p:pic>
        <p:nvPicPr>
          <p:cNvPr id="12" name="Espace réservé du contenu 11" descr="Une image contenant texte, reçu, capture d’écran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ECA9979B-1050-E182-CF43-A45E870C9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7149" y="208359"/>
            <a:ext cx="2269427" cy="6441281"/>
          </a:xfrm>
          <a:ln w="28575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AA74A0-2347-7926-C645-58FBCD6ABFB1}"/>
              </a:ext>
            </a:extLst>
          </p:cNvPr>
          <p:cNvSpPr/>
          <p:nvPr/>
        </p:nvSpPr>
        <p:spPr>
          <a:xfrm>
            <a:off x="1634516" y="4317594"/>
            <a:ext cx="1958532" cy="19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3D02895-1C90-AECA-E74D-12F01859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8819-1103-DFA2-6EBE-02573729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AA7FA-B008-84E4-1FD9-9FF57763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5" y="219307"/>
            <a:ext cx="8596668" cy="101847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Exemples Entreprises (1/3)</a:t>
            </a:r>
            <a:br>
              <a:rPr lang="fr-FR" sz="2400" dirty="0"/>
            </a:br>
            <a:r>
              <a:rPr lang="fr-FR" sz="2400" dirty="0"/>
              <a:t>avec plus de 100 employés Alumni Polytech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D9CEE5D-4EED-32B4-9455-A8AFBAE8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719438"/>
              </p:ext>
            </p:extLst>
          </p:nvPr>
        </p:nvGraphicFramePr>
        <p:xfrm>
          <a:off x="588653" y="1258477"/>
          <a:ext cx="8953380" cy="4971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3658">
                  <a:extLst>
                    <a:ext uri="{9D8B030D-6E8A-4147-A177-3AD203B41FA5}">
                      <a16:colId xmlns:a16="http://schemas.microsoft.com/office/drawing/2014/main" val="3151191037"/>
                    </a:ext>
                  </a:extLst>
                </a:gridCol>
                <a:gridCol w="3829722">
                  <a:extLst>
                    <a:ext uri="{9D8B030D-6E8A-4147-A177-3AD203B41FA5}">
                      <a16:colId xmlns:a16="http://schemas.microsoft.com/office/drawing/2014/main" val="1284032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Entreprise – Lien employés Alumni IUT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5692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Administration publique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Caisse des Dépôts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31925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Bouygues Construction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29268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COLAS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3966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VINCI Construction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63953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Dévelopement de logiciels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Dassault Systèmes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671118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Valeo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4155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Airbus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0619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Airbus Helicopters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16117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ArianeGroup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40563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Safran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099403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Thales Alenia Space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54127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d’automatisation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Schneider Electric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59375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machines industrielles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2617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matériel de transport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Alstom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9098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parfums et de produits pour la toilett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L'Oréal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28917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chimiques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 Liquide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89619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Sanofi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6595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semi-conducteurs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STMicroelectronics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17170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Forvia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99339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Michelin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16744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Renault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53160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Stellantis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14413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CE4FC6-066B-295A-71BC-4ADFCA1F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AFE9E-ACD7-83C0-11B5-83EB32BE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744B0-80A0-ECEC-21B4-600D9866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5" y="219307"/>
            <a:ext cx="8596668" cy="101847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Exemples Entreprises (2/3)</a:t>
            </a:r>
            <a:br>
              <a:rPr lang="fr-FR" sz="2400" dirty="0"/>
            </a:br>
            <a:r>
              <a:rPr lang="fr-FR" sz="2400" dirty="0"/>
              <a:t>avec plus de 100 employés Alumni Polytech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855796F-0023-30B2-66D2-6A1A43D34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800910"/>
              </p:ext>
            </p:extLst>
          </p:nvPr>
        </p:nvGraphicFramePr>
        <p:xfrm>
          <a:off x="588653" y="1258477"/>
          <a:ext cx="8596312" cy="4992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1511910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284032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Entreprise – Lien employés Polytech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5692"/>
                  </a:ext>
                </a:extLst>
              </a:tr>
              <a:tr h="23325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DGA - Direction générale de l'armement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31925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NAVAL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29268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Thales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3966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MBDA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63953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Génie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Egis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671118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pétrolière et gazière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Atos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4155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Industrie pétrolière et gazière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Totalenergies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0619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d'électricité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EDF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16117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d'électricité nucléaire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Orano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40563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d’énergies renouvelables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ENGIE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099403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 et conseil aux entreprises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Assystem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54127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bancaires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BNP Paribas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59375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d'ingénierie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Capgemini Engineering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2617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ALTEN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9098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Apave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28917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Bureau Veritas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89619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Dalkia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6595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Eiffage Énergie Systèmes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17170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Equans France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99339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Ortec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16744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Veolia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53160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conseil en environnement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SUEZ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14413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D5CE32-FFF2-4E57-0F51-ECD80986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4ECB-C063-D002-39C7-0E2C4DAD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F850D-D1BF-D805-8255-949EF84F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5" y="219307"/>
            <a:ext cx="8596668" cy="1018478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Exemples Entreprises (3/3)</a:t>
            </a:r>
            <a:br>
              <a:rPr lang="fr-FR" sz="2400" dirty="0"/>
            </a:br>
            <a:r>
              <a:rPr lang="fr-FR" sz="2400" dirty="0"/>
              <a:t>avec plus de 100 employés Alumni Polytech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41B318D-2BA8-D799-2F0D-54BE676188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45606"/>
              </p:ext>
            </p:extLst>
          </p:nvPr>
        </p:nvGraphicFramePr>
        <p:xfrm>
          <a:off x="588653" y="1258477"/>
          <a:ext cx="8596312" cy="454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151191037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284032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Secteurs d’activité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  <a:latin typeface="Aptos Narrow" panose="020B0004020202020204" pitchFamily="34" charset="0"/>
                        </a:rPr>
                        <a:t>Entreprise – Lien employés Alumni Polytech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85692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931925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Akkodis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29268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Amadeus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03966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Capgemini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639539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CGI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671118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Expleo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4155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SII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0619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Orange Business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16117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Sopra Steria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405635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financiers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Worldline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1099403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pour les énergies renouvelables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ENGIE Solutons France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54127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publics de distribution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Enedis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959375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publics de distribution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RTE Réseau de Transport d'Electricité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26176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et services de l’information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VINCI Energies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909811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Télécommunications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Bouygues Telecom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28917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Télécommunications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Orange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896194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Groupe SNCF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6595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SNCF Réseau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171706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  ferroviaire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SNCF Voyageurs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993397"/>
                  </a:ext>
                </a:extLst>
              </a:tr>
              <a:tr h="212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Transport, logistique, chaîne logistique et stockage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 Poste Groupe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167449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5AC152-5FCC-E60A-D13E-CBBC673A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29F69-9AB3-2D8A-FF53-A90DBC1E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par étude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5C4E02-532B-A849-4742-B4F7C1715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Exemple: Génie civil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8BEFE1-E25B-6840-3C65-9FD5DD14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8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393BA6E-C803-17CF-583D-27E7B1A6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673599" cy="1007533"/>
          </a:xfrm>
        </p:spPr>
        <p:txBody>
          <a:bodyPr>
            <a:normAutofit/>
          </a:bodyPr>
          <a:lstStyle/>
          <a:p>
            <a:r>
              <a:rPr lang="fr-FR" sz="2800" dirty="0"/>
              <a:t>Focus par étude</a:t>
            </a:r>
            <a:br>
              <a:rPr lang="fr-FR" sz="2800" dirty="0"/>
            </a:br>
            <a:r>
              <a:rPr lang="fr-FR" sz="2800" dirty="0"/>
              <a:t>Exemple Polytech Clermont</a:t>
            </a:r>
          </a:p>
        </p:txBody>
      </p:sp>
      <p:pic>
        <p:nvPicPr>
          <p:cNvPr id="8" name="Espace réservé du contenu 7" descr="Une image contenant texte, Visage humain, capture d’écran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E83095BA-01B4-F26E-CD5F-8A2AC6DE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873" y="1889655"/>
            <a:ext cx="4304292" cy="3881437"/>
          </a:xfrm>
          <a:ln w="28575">
            <a:solidFill>
              <a:schemeClr val="tx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930BC0-2E79-C05C-C936-AE19AF91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Image 9" descr="Une image contenant reçu, texte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5A7ED4DC-FBCD-FCB6-B67A-5592149C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93" y="451513"/>
            <a:ext cx="2109670" cy="5819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872A36C1-27F5-DD36-783E-E7B42CCF5C8F}"/>
              </a:ext>
            </a:extLst>
          </p:cNvPr>
          <p:cNvSpPr/>
          <p:nvPr/>
        </p:nvSpPr>
        <p:spPr>
          <a:xfrm rot="1557564">
            <a:off x="2410334" y="4549175"/>
            <a:ext cx="395207" cy="10441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C7354F59-43CA-CF7A-7ECC-4C324A8CCE09}"/>
              </a:ext>
            </a:extLst>
          </p:cNvPr>
          <p:cNvSpPr/>
          <p:nvPr/>
        </p:nvSpPr>
        <p:spPr>
          <a:xfrm>
            <a:off x="5350933" y="4515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D77A4A-8322-582F-FF6D-E3E9D45A4501}"/>
              </a:ext>
            </a:extLst>
          </p:cNvPr>
          <p:cNvSpPr txBox="1"/>
          <p:nvPr/>
        </p:nvSpPr>
        <p:spPr>
          <a:xfrm>
            <a:off x="7780149" y="3146156"/>
            <a:ext cx="67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TOP 15</a:t>
            </a:r>
          </a:p>
          <a:p>
            <a:r>
              <a:rPr lang="fr-FR" sz="1200" dirty="0"/>
              <a:t>Etudes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F7D9F4-9102-61F7-D739-5E9435EE9451}"/>
              </a:ext>
            </a:extLst>
          </p:cNvPr>
          <p:cNvSpPr/>
          <p:nvPr/>
        </p:nvSpPr>
        <p:spPr>
          <a:xfrm>
            <a:off x="860155" y="3625611"/>
            <a:ext cx="1836549" cy="20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2E05-CF5E-9113-827A-50096E86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6EAEDF5-EB9C-9D83-5B9D-239952F1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46" y="188482"/>
            <a:ext cx="4368523" cy="847361"/>
          </a:xfrm>
        </p:spPr>
        <p:txBody>
          <a:bodyPr>
            <a:noAutofit/>
          </a:bodyPr>
          <a:lstStyle/>
          <a:p>
            <a:pPr algn="ctr"/>
            <a:r>
              <a:rPr lang="fr-FR" sz="2400" dirty="0"/>
              <a:t>Profils LinkedIn </a:t>
            </a:r>
            <a:br>
              <a:rPr lang="fr-FR" sz="2400" dirty="0"/>
            </a:br>
            <a:r>
              <a:rPr lang="fr-FR" sz="2400" dirty="0"/>
              <a:t>avec étude Génie civil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C1ECC9C-86CF-5701-6CE6-E41103488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402904"/>
              </p:ext>
            </p:extLst>
          </p:nvPr>
        </p:nvGraphicFramePr>
        <p:xfrm>
          <a:off x="707415" y="1035843"/>
          <a:ext cx="5864109" cy="382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79">
                  <a:extLst>
                    <a:ext uri="{9D8B030D-6E8A-4147-A177-3AD203B41FA5}">
                      <a16:colId xmlns:a16="http://schemas.microsoft.com/office/drawing/2014/main" val="2530187232"/>
                    </a:ext>
                  </a:extLst>
                </a:gridCol>
                <a:gridCol w="1625206">
                  <a:extLst>
                    <a:ext uri="{9D8B030D-6E8A-4147-A177-3AD203B41FA5}">
                      <a16:colId xmlns:a16="http://schemas.microsoft.com/office/drawing/2014/main" val="395346927"/>
                    </a:ext>
                  </a:extLst>
                </a:gridCol>
                <a:gridCol w="1782305">
                  <a:extLst>
                    <a:ext uri="{9D8B030D-6E8A-4147-A177-3AD203B41FA5}">
                      <a16:colId xmlns:a16="http://schemas.microsoft.com/office/drawing/2014/main" val="3633063486"/>
                    </a:ext>
                  </a:extLst>
                </a:gridCol>
                <a:gridCol w="743919">
                  <a:extLst>
                    <a:ext uri="{9D8B030D-6E8A-4147-A177-3AD203B41FA5}">
                      <a16:colId xmlns:a16="http://schemas.microsoft.com/office/drawing/2014/main" val="3675302797"/>
                    </a:ext>
                  </a:extLst>
                </a:gridCol>
              </a:tblGrid>
              <a:tr h="3277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Polytech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Page </a:t>
                      </a:r>
                      <a:r>
                        <a:rPr lang="fr-FR" sz="12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Lien Profils </a:t>
                      </a:r>
                    </a:p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avec étude Génie civil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Nombre </a:t>
                      </a:r>
                    </a:p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profils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01443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1521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410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Grenoble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61431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Lyon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6294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Annecy-Chambéry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74297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Dijon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19026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Orléans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1218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0358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Tours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74466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Nancy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7357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Lille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663605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Sorbonne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299080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Paris-Saclay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2381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Montpellier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9914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Nantes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17140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Angers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3710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Marseille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23168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Nice Sophia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Génie civil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9085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CFB5EA-27E4-4888-938B-C3EABC60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FCC1E4-5C70-B06A-7310-646F57676ECC}"/>
              </a:ext>
            </a:extLst>
          </p:cNvPr>
          <p:cNvSpPr txBox="1"/>
          <p:nvPr/>
        </p:nvSpPr>
        <p:spPr>
          <a:xfrm>
            <a:off x="6910834" y="1667218"/>
            <a:ext cx="2700338" cy="295465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Profils filtrés</a:t>
            </a:r>
            <a:r>
              <a:rPr lang="fr-FR" sz="1200" b="1" baseline="0" dirty="0"/>
              <a:t> suivant les études suivies</a:t>
            </a:r>
          </a:p>
          <a:p>
            <a:pPr algn="ctr"/>
            <a:endParaRPr lang="fr-FR" sz="1200" b="1" baseline="0" dirty="0"/>
          </a:p>
          <a:p>
            <a:pPr algn="ctr"/>
            <a:r>
              <a:rPr lang="fr-FR" sz="1200" b="0" baseline="0" dirty="0"/>
              <a:t>Pour chaque Polytech</a:t>
            </a:r>
          </a:p>
          <a:p>
            <a:pPr algn="ctr"/>
            <a:r>
              <a:rPr lang="fr-FR" sz="1200" b="0" baseline="0" dirty="0"/>
              <a:t>A partir du TOP 15</a:t>
            </a:r>
          </a:p>
          <a:p>
            <a:pPr algn="ctr"/>
            <a:r>
              <a:rPr lang="fr-FR" sz="1200" b="0" baseline="0" dirty="0"/>
              <a:t>des études suivies</a:t>
            </a:r>
          </a:p>
          <a:p>
            <a:pPr algn="ctr"/>
            <a:endParaRPr lang="fr-FR" sz="1200" b="1" baseline="0" dirty="0"/>
          </a:p>
          <a:p>
            <a:pPr algn="ctr"/>
            <a:r>
              <a:rPr lang="fr-FR" sz="1200" b="1" baseline="0" dirty="0"/>
              <a:t>Exemple : génie civil</a:t>
            </a:r>
          </a:p>
          <a:p>
            <a:pPr algn="ctr"/>
            <a:r>
              <a:rPr lang="fr-FR" sz="1200" b="1" baseline="0" dirty="0"/>
              <a:t>8 Polytech</a:t>
            </a:r>
          </a:p>
          <a:p>
            <a:pPr algn="ctr"/>
            <a:r>
              <a:rPr lang="fr-FR" sz="1200" b="1" baseline="0" dirty="0"/>
              <a:t>88oo profils</a:t>
            </a:r>
          </a:p>
          <a:p>
            <a:pPr algn="ctr"/>
            <a:endParaRPr lang="fr-FR" sz="1200" baseline="0" dirty="0"/>
          </a:p>
          <a:p>
            <a:pPr algn="ctr"/>
            <a:r>
              <a:rPr lang="fr-FR" sz="1200" baseline="0" dirty="0"/>
              <a:t>Le Lecteur pourra consulter pour chaque Polytech</a:t>
            </a:r>
          </a:p>
          <a:p>
            <a:pPr algn="ctr"/>
            <a:r>
              <a:rPr lang="fr-FR" sz="1200" baseline="0" dirty="0"/>
              <a:t>le TOP 15 des lieux de travail</a:t>
            </a:r>
          </a:p>
          <a:p>
            <a:pPr algn="ctr"/>
            <a:endParaRPr lang="fr-FR" sz="1800" b="1" baseline="0" dirty="0"/>
          </a:p>
        </p:txBody>
      </p:sp>
    </p:spTree>
    <p:extLst>
      <p:ext uri="{BB962C8B-B14F-4D97-AF65-F5344CB8AC3E}">
        <p14:creationId xmlns:p14="http://schemas.microsoft.com/office/powerpoint/2010/main" val="204569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B40AE-B418-9BFE-3716-6F8D6907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9222A-16BF-6A38-2585-DE52A7FC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9483936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LinkedIn permet de</a:t>
            </a:r>
          </a:p>
          <a:p>
            <a:r>
              <a:rPr lang="fr-FR" dirty="0"/>
              <a:t>Visibiliser la force du réseau des Polytech</a:t>
            </a:r>
          </a:p>
          <a:p>
            <a:pPr lvl="1"/>
            <a:r>
              <a:rPr lang="fr-FR" dirty="0"/>
              <a:t>Globalement: 110.000 Alumni dont 5400 profils PhD (5%)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Au niveau de chaque Entreprise, en mettant en évidence ses Employés  Alumni de l’ensemble des Polytech. Tous les Polytech apparaissent, classés par nombre d’Alumni employés. </a:t>
            </a:r>
          </a:p>
          <a:p>
            <a:r>
              <a:rPr lang="fr-FR" dirty="0"/>
              <a:t>Illustrer avec cette démarche  la diversité des entreprises qui les emploient: nous présentons un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panel de 200 entreprises</a:t>
            </a:r>
            <a:r>
              <a:rPr lang="fr-FR" dirty="0"/>
              <a:t>. Le Lecteur peut aisément adapter la requête à l’Entreprise de son choix en modifiant uniquement le nom de l’Entreprise.</a:t>
            </a:r>
          </a:p>
          <a:p>
            <a:pPr marL="0" indent="0">
              <a:buNone/>
            </a:pPr>
            <a:r>
              <a:rPr lang="fr-FR" dirty="0"/>
              <a:t>LinkedIn propose de plus des filtres qui permettent des navigations approfondies</a:t>
            </a:r>
          </a:p>
          <a:p>
            <a:pPr lvl="1"/>
            <a:r>
              <a:rPr lang="fr-FR" dirty="0"/>
              <a:t>Localisation des profils</a:t>
            </a:r>
          </a:p>
          <a:p>
            <a:pPr lvl="1"/>
            <a:r>
              <a:rPr lang="fr-FR" dirty="0"/>
              <a:t>Occupation dans l’Entreprise</a:t>
            </a:r>
          </a:p>
          <a:p>
            <a:pPr lvl="1"/>
            <a:r>
              <a:rPr lang="fr-FR" dirty="0"/>
              <a:t>Compétences</a:t>
            </a:r>
          </a:p>
          <a:p>
            <a:pPr lvl="1"/>
            <a:r>
              <a:rPr lang="fr-FR" dirty="0"/>
              <a:t>Etudes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3DBCAE-87C6-E70F-B58D-ADC31B79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778F2B9-ED6A-0CB2-5240-7629D05D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00867"/>
            <a:ext cx="9499599" cy="1826581"/>
          </a:xfrm>
        </p:spPr>
        <p:txBody>
          <a:bodyPr/>
          <a:lstStyle/>
          <a:p>
            <a:r>
              <a:rPr lang="fr-FR" dirty="0"/>
              <a:t>FOCUS TOP Occupation dans l’Entreprise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58DCD4-6ED8-7C35-50FB-7D8B36159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2000" dirty="0">
                <a:solidFill>
                  <a:srgbClr val="002060"/>
                </a:solidFill>
              </a:rPr>
              <a:t>Ingénierie, Opérations, 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</a:rPr>
              <a:t>Technologies de l’information, Management de projets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12D3B7-1DDB-491F-CB73-3D929621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6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AA8416-B3D0-FADA-7B9C-A011B4B5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38" y="74776"/>
            <a:ext cx="4870584" cy="80862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/>
              <a:t>Occupation dans l’entreprise</a:t>
            </a:r>
            <a:br>
              <a:rPr lang="fr-FR" sz="2400" dirty="0"/>
            </a:br>
            <a:r>
              <a:rPr lang="fr-FR" sz="2400" dirty="0"/>
              <a:t>Exemple Polytech Lille</a:t>
            </a:r>
          </a:p>
        </p:txBody>
      </p:sp>
      <p:pic>
        <p:nvPicPr>
          <p:cNvPr id="8" name="Espace réservé du contenu 7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8AA7BAB-73E3-D1B6-54DB-507F2A122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874" y="520033"/>
            <a:ext cx="2201574" cy="5865991"/>
          </a:xfrm>
          <a:ln w="28575">
            <a:solidFill>
              <a:schemeClr val="tx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DD907-C39B-6335-DF85-46776DA5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Image 9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21C55766-16D0-08B7-6048-EE5D9ACF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7" y="1190069"/>
            <a:ext cx="4402666" cy="38233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Flèche vers le haut 10">
            <a:extLst>
              <a:ext uri="{FF2B5EF4-FFF2-40B4-BE49-F238E27FC236}">
                <a16:creationId xmlns:a16="http://schemas.microsoft.com/office/drawing/2014/main" id="{5FD1D336-CD82-CC33-D38F-E393C94F4B4A}"/>
              </a:ext>
            </a:extLst>
          </p:cNvPr>
          <p:cNvSpPr/>
          <p:nvPr/>
        </p:nvSpPr>
        <p:spPr>
          <a:xfrm rot="5400000">
            <a:off x="5827131" y="356466"/>
            <a:ext cx="356221" cy="6976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ED19261D-5FA2-1D21-1307-6686712A8055}"/>
              </a:ext>
            </a:extLst>
          </p:cNvPr>
          <p:cNvSpPr/>
          <p:nvPr/>
        </p:nvSpPr>
        <p:spPr>
          <a:xfrm rot="1488685">
            <a:off x="2473111" y="37540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E380BD-8D44-2D5B-36BF-4D7E9AFBB3C0}"/>
              </a:ext>
            </a:extLst>
          </p:cNvPr>
          <p:cNvSpPr txBox="1"/>
          <p:nvPr/>
        </p:nvSpPr>
        <p:spPr>
          <a:xfrm>
            <a:off x="7611534" y="3093284"/>
            <a:ext cx="11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TOP 15</a:t>
            </a:r>
          </a:p>
          <a:p>
            <a:pPr algn="ctr"/>
            <a:r>
              <a:rPr lang="fr-FR" sz="1400" dirty="0"/>
              <a:t>Occupations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9291D-EB68-BA58-6588-760FE1673D29}"/>
              </a:ext>
            </a:extLst>
          </p:cNvPr>
          <p:cNvSpPr/>
          <p:nvPr/>
        </p:nvSpPr>
        <p:spPr>
          <a:xfrm>
            <a:off x="738426" y="2812942"/>
            <a:ext cx="2402236" cy="22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18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0E998-7A1F-A5A5-B301-56030AE8F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823D923-10A7-F0C3-558E-9A1AD3B8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16" y="265247"/>
            <a:ext cx="8596668" cy="7082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Profils LinkedIn par occupation et Polytech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3A161AB-56B1-7409-E8FA-4C4365B7A2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1416" y="1166648"/>
          <a:ext cx="9009118" cy="382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940">
                  <a:extLst>
                    <a:ext uri="{9D8B030D-6E8A-4147-A177-3AD203B41FA5}">
                      <a16:colId xmlns:a16="http://schemas.microsoft.com/office/drawing/2014/main" val="2530187232"/>
                    </a:ext>
                  </a:extLst>
                </a:gridCol>
                <a:gridCol w="1763552">
                  <a:extLst>
                    <a:ext uri="{9D8B030D-6E8A-4147-A177-3AD203B41FA5}">
                      <a16:colId xmlns:a16="http://schemas.microsoft.com/office/drawing/2014/main" val="395346927"/>
                    </a:ext>
                  </a:extLst>
                </a:gridCol>
                <a:gridCol w="1126497">
                  <a:extLst>
                    <a:ext uri="{9D8B030D-6E8A-4147-A177-3AD203B41FA5}">
                      <a16:colId xmlns:a16="http://schemas.microsoft.com/office/drawing/2014/main" val="1920760323"/>
                    </a:ext>
                  </a:extLst>
                </a:gridCol>
                <a:gridCol w="1842662">
                  <a:extLst>
                    <a:ext uri="{9D8B030D-6E8A-4147-A177-3AD203B41FA5}">
                      <a16:colId xmlns:a16="http://schemas.microsoft.com/office/drawing/2014/main" val="3633063486"/>
                    </a:ext>
                  </a:extLst>
                </a:gridCol>
                <a:gridCol w="2675467">
                  <a:extLst>
                    <a:ext uri="{9D8B030D-6E8A-4147-A177-3AD203B41FA5}">
                      <a16:colId xmlns:a16="http://schemas.microsoft.com/office/drawing/2014/main" val="3675302797"/>
                    </a:ext>
                  </a:extLst>
                </a:gridCol>
              </a:tblGrid>
              <a:tr h="2969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Polytech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Page </a:t>
                      </a:r>
                      <a:r>
                        <a:rPr lang="fr-FR" sz="12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endParaRPr lang="fr-FR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Occupation TOP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Occupation 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TOP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Occupation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 TOP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1443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Management de projets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410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Grenoble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61431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Lyon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6294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Annecy-Chambéry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Management de projets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74297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Dijon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19026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Orléans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Management de projets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0358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Tours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Management de projets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74466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Nancy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7357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Lille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663605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Sorbonne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299080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Paris-Saclay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2381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Montpellier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9914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Nantes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17140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Angers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Assurance qualité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3710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Marseille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23168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Nice Sophia </a:t>
                      </a:r>
                      <a:endParaRPr lang="fr-FR" sz="11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Ingénierie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Technologies de l'information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Opérations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9085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73496-BD86-97C4-D80F-4329B1D1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EDC3B9-3271-BBA4-3DAB-BA2E9036F7AD}"/>
              </a:ext>
            </a:extLst>
          </p:cNvPr>
          <p:cNvSpPr txBox="1"/>
          <p:nvPr/>
        </p:nvSpPr>
        <p:spPr>
          <a:xfrm>
            <a:off x="2291255" y="5361321"/>
            <a:ext cx="574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TOP Occupations dans l’entreprise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Ingénierie, Opérations, 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Technologies de l’information, Management de projets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A noter: Assurance qualité pour Polytech Angers  </a:t>
            </a:r>
          </a:p>
        </p:txBody>
      </p:sp>
    </p:spTree>
    <p:extLst>
      <p:ext uri="{BB962C8B-B14F-4D97-AF65-F5344CB8AC3E}">
        <p14:creationId xmlns:p14="http://schemas.microsoft.com/office/powerpoint/2010/main" val="337922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25F92-84BD-C513-ABF4-DDD70B43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DC4FFE9-BA89-50AE-FC53-A3F3079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FOCUS International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EC303A1-27CB-F338-5D73-80863B018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Profils Alumni par Pays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CD8C1B-55A6-CC31-0AFC-43F8A31C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39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9FF7-B129-C5D5-61F1-2E3D70FB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E24C92C-3418-DE73-9D91-0911D95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16" y="265247"/>
            <a:ext cx="8596668" cy="7082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Profils LinkedIn Alumni par pays et Polytech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6F13172-820A-E902-3B58-EBBD135153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1416" y="1166648"/>
          <a:ext cx="8596669" cy="382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490">
                  <a:extLst>
                    <a:ext uri="{9D8B030D-6E8A-4147-A177-3AD203B41FA5}">
                      <a16:colId xmlns:a16="http://schemas.microsoft.com/office/drawing/2014/main" val="2530187232"/>
                    </a:ext>
                  </a:extLst>
                </a:gridCol>
                <a:gridCol w="2031645">
                  <a:extLst>
                    <a:ext uri="{9D8B030D-6E8A-4147-A177-3AD203B41FA5}">
                      <a16:colId xmlns:a16="http://schemas.microsoft.com/office/drawing/2014/main" val="395346927"/>
                    </a:ext>
                  </a:extLst>
                </a:gridCol>
                <a:gridCol w="1566041">
                  <a:extLst>
                    <a:ext uri="{9D8B030D-6E8A-4147-A177-3AD203B41FA5}">
                      <a16:colId xmlns:a16="http://schemas.microsoft.com/office/drawing/2014/main" val="1920760323"/>
                    </a:ext>
                  </a:extLst>
                </a:gridCol>
                <a:gridCol w="1438614">
                  <a:extLst>
                    <a:ext uri="{9D8B030D-6E8A-4147-A177-3AD203B41FA5}">
                      <a16:colId xmlns:a16="http://schemas.microsoft.com/office/drawing/2014/main" val="3633063486"/>
                    </a:ext>
                  </a:extLst>
                </a:gridCol>
                <a:gridCol w="1728879">
                  <a:extLst>
                    <a:ext uri="{9D8B030D-6E8A-4147-A177-3AD203B41FA5}">
                      <a16:colId xmlns:a16="http://schemas.microsoft.com/office/drawing/2014/main" val="3675302797"/>
                    </a:ext>
                  </a:extLst>
                </a:gridCol>
              </a:tblGrid>
              <a:tr h="2969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Polytech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Alumni 20 pays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Pays TOP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Pays TOP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Pays TOP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1443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410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Grenoble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Brésil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61431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Lyon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6294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Annecy-Chambéry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Allemagne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74297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Dijon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Belgique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19026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Orléans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Allemagne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0358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Tours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Chine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74466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Nancy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Luxembourg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7357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Lille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Belgique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663605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Sorbonne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299080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Paris-Saclay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2381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Montpellier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9914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Nantes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17140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Angers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Maroc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3710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Marseille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Brésil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23168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Nice Sophia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Canada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Suisse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Etats-Unis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9085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FBFD9E-4E2C-AC48-534C-F7BD3D0E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14F039-135B-BD24-5D86-F0830DE5EE46}"/>
              </a:ext>
            </a:extLst>
          </p:cNvPr>
          <p:cNvSpPr txBox="1"/>
          <p:nvPr/>
        </p:nvSpPr>
        <p:spPr>
          <a:xfrm>
            <a:off x="2291255" y="5361321"/>
            <a:ext cx="5749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2060"/>
                </a:solidFill>
              </a:rPr>
              <a:t>Pour chaque Polytech 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liens vers Alumni de 20 pays classés par nombre d’Alumni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TOP 3 pays en nombre d’Alumni</a:t>
            </a:r>
          </a:p>
        </p:txBody>
      </p:sp>
    </p:spTree>
    <p:extLst>
      <p:ext uri="{BB962C8B-B14F-4D97-AF65-F5344CB8AC3E}">
        <p14:creationId xmlns:p14="http://schemas.microsoft.com/office/powerpoint/2010/main" val="1431547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EE3FD-82C5-DD28-C975-7F3BB421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06" y="345972"/>
            <a:ext cx="8596668" cy="105345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/>
              <a:t>Profils LinkedIn Alumni par pays</a:t>
            </a:r>
            <a:br>
              <a:rPr lang="fr-FR" sz="3600" dirty="0"/>
            </a:br>
            <a:r>
              <a:rPr lang="fr-FR" sz="3600" dirty="0"/>
              <a:t>pour les 16 Polytech réunis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AA8BF0-E2E3-B81F-953E-2E8B0681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8423DDB0-4CC0-AFA5-8CAD-4D4D32A7C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856135"/>
              </p:ext>
            </p:extLst>
          </p:nvPr>
        </p:nvGraphicFramePr>
        <p:xfrm>
          <a:off x="677334" y="1897829"/>
          <a:ext cx="2916675" cy="356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599">
                  <a:extLst>
                    <a:ext uri="{9D8B030D-6E8A-4147-A177-3AD203B41FA5}">
                      <a16:colId xmlns:a16="http://schemas.microsoft.com/office/drawing/2014/main" val="450960371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3615423642"/>
                    </a:ext>
                  </a:extLst>
                </a:gridCol>
              </a:tblGrid>
              <a:tr h="30425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vers Alumni</a:t>
                      </a:r>
                    </a:p>
                    <a:p>
                      <a:pPr algn="ctr"/>
                      <a:r>
                        <a:rPr lang="fr-FR" sz="1400" dirty="0"/>
                        <a:t>16 Polytech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Nombre</a:t>
                      </a:r>
                    </a:p>
                    <a:p>
                      <a:r>
                        <a:rPr lang="fr-FR" sz="1400" dirty="0"/>
                        <a:t>Alumni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11196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Suisse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Plus de 1000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7493014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Belgique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600 à 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2914393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Allemagne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500 à 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165531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Royaume-Uni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500 à 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96010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Espagne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400 à 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444347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Luxembourg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300 à 400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7165068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Italie 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 à 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6510866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Pays-Bas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 à 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728825"/>
                  </a:ext>
                </a:extLst>
              </a:tr>
              <a:tr h="304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Suède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100 à 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173330"/>
                  </a:ext>
                </a:extLst>
              </a:tr>
              <a:tr h="3042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Europe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3374780"/>
                  </a:ext>
                </a:extLst>
              </a:tr>
            </a:tbl>
          </a:graphicData>
        </a:graphic>
      </p:graphicFrame>
      <p:graphicFrame>
        <p:nvGraphicFramePr>
          <p:cNvPr id="3" name="Espace réservé du contenu 4">
            <a:extLst>
              <a:ext uri="{FF2B5EF4-FFF2-40B4-BE49-F238E27FC236}">
                <a16:creationId xmlns:a16="http://schemas.microsoft.com/office/drawing/2014/main" id="{BF49B51A-32C1-395F-3EE1-2FB31555B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45892"/>
              </p:ext>
            </p:extLst>
          </p:nvPr>
        </p:nvGraphicFramePr>
        <p:xfrm>
          <a:off x="4510059" y="1998482"/>
          <a:ext cx="3372698" cy="1095093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646849">
                  <a:extLst>
                    <a:ext uri="{9D8B030D-6E8A-4147-A177-3AD203B41FA5}">
                      <a16:colId xmlns:a16="http://schemas.microsoft.com/office/drawing/2014/main" val="2668054184"/>
                    </a:ext>
                  </a:extLst>
                </a:gridCol>
                <a:gridCol w="1725849">
                  <a:extLst>
                    <a:ext uri="{9D8B030D-6E8A-4147-A177-3AD203B41FA5}">
                      <a16:colId xmlns:a16="http://schemas.microsoft.com/office/drawing/2014/main" val="3276351365"/>
                    </a:ext>
                  </a:extLst>
                </a:gridCol>
              </a:tblGrid>
              <a:tr h="2637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Amériques</a:t>
                      </a:r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277113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Canada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Plus de 1000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60301"/>
                  </a:ext>
                </a:extLst>
              </a:tr>
              <a:tr h="28210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Etats-Unis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800 à 900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94180"/>
                  </a:ext>
                </a:extLst>
              </a:tr>
              <a:tr h="28210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Brésil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 à 600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847225"/>
                  </a:ext>
                </a:extLst>
              </a:tr>
            </a:tbl>
          </a:graphicData>
        </a:graphic>
      </p:graphicFrame>
      <p:graphicFrame>
        <p:nvGraphicFramePr>
          <p:cNvPr id="6" name="Espace réservé du contenu 8">
            <a:extLst>
              <a:ext uri="{FF2B5EF4-FFF2-40B4-BE49-F238E27FC236}">
                <a16:creationId xmlns:a16="http://schemas.microsoft.com/office/drawing/2014/main" id="{4BECE802-B10E-2E59-1327-EC9E09D85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753062"/>
              </p:ext>
            </p:extLst>
          </p:nvPr>
        </p:nvGraphicFramePr>
        <p:xfrm>
          <a:off x="4510059" y="3428998"/>
          <a:ext cx="3372697" cy="1171279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617364">
                  <a:extLst>
                    <a:ext uri="{9D8B030D-6E8A-4147-A177-3AD203B41FA5}">
                      <a16:colId xmlns:a16="http://schemas.microsoft.com/office/drawing/2014/main" val="1621530036"/>
                    </a:ext>
                  </a:extLst>
                </a:gridCol>
                <a:gridCol w="1755333">
                  <a:extLst>
                    <a:ext uri="{9D8B030D-6E8A-4147-A177-3AD203B41FA5}">
                      <a16:colId xmlns:a16="http://schemas.microsoft.com/office/drawing/2014/main" val="950923961"/>
                    </a:ext>
                  </a:extLst>
                </a:gridCol>
              </a:tblGrid>
              <a:tr h="2547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Afrique et Moyen-Orient</a:t>
                      </a:r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671997"/>
                  </a:ext>
                </a:extLst>
              </a:tr>
              <a:tr h="21988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Maroc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700 à 800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33637"/>
                  </a:ext>
                </a:extLst>
              </a:tr>
              <a:tr h="2322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>
                          <a:solidFill>
                            <a:srgbClr val="002060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Emirats arabes unis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1288"/>
                  </a:ext>
                </a:extLst>
              </a:tr>
              <a:tr h="2322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>
                          <a:solidFill>
                            <a:srgbClr val="002060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Sénégal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985113"/>
                  </a:ext>
                </a:extLst>
              </a:tr>
              <a:tr h="23222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>
                          <a:solidFill>
                            <a:srgbClr val="002060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Tunisie</a:t>
                      </a:r>
                      <a:endParaRPr lang="fr-FR" sz="12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0572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7D621EA-D563-80F7-FA40-A457A8FAE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29712"/>
              </p:ext>
            </p:extLst>
          </p:nvPr>
        </p:nvGraphicFramePr>
        <p:xfrm>
          <a:off x="4510058" y="4935700"/>
          <a:ext cx="3372697" cy="102489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698857">
                  <a:extLst>
                    <a:ext uri="{9D8B030D-6E8A-4147-A177-3AD203B41FA5}">
                      <a16:colId xmlns:a16="http://schemas.microsoft.com/office/drawing/2014/main" val="265301424"/>
                    </a:ext>
                  </a:extLst>
                </a:gridCol>
                <a:gridCol w="1673840">
                  <a:extLst>
                    <a:ext uri="{9D8B030D-6E8A-4147-A177-3AD203B41FA5}">
                      <a16:colId xmlns:a16="http://schemas.microsoft.com/office/drawing/2014/main" val="1484522213"/>
                    </a:ext>
                  </a:extLst>
                </a:gridCol>
              </a:tblGrid>
              <a:tr h="754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Asie</a:t>
                      </a:r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99263"/>
                  </a:ext>
                </a:extLst>
              </a:tr>
              <a:tr h="7549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Chine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 à 600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4534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047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Japon 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023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sng" strike="noStrike" dirty="0">
                          <a:solidFill>
                            <a:srgbClr val="002060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Singapour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 à 200</a:t>
                      </a:r>
                      <a:endParaRPr lang="fr-FR" sz="12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1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911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D024-AC54-EDD4-272C-264C5454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4F32C-0877-001B-37F0-77AA463F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330733"/>
            <a:ext cx="9019028" cy="101729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TOP </a:t>
            </a:r>
            <a:r>
              <a:rPr lang="fr-FR" sz="3600" dirty="0"/>
              <a:t>5 Entreprises par pays</a:t>
            </a:r>
            <a:br>
              <a:rPr lang="fr-FR" sz="3600" dirty="0"/>
            </a:br>
            <a:r>
              <a:rPr lang="fr-FR" sz="2700" dirty="0"/>
              <a:t>Nombre employés Alumni des 16 Polytech localisés dans le pays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325E73-0C34-B7E7-46F3-77D03641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" name="Image 13" descr="Une image contenant texte, Police, capture d’écra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56598592-A814-E515-C1E8-E16B5784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47" y="1717675"/>
            <a:ext cx="3833758" cy="157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1923922-5EBE-4344-FC81-0FC7238C5FFE}"/>
              </a:ext>
            </a:extLst>
          </p:cNvPr>
          <p:cNvSpPr txBox="1"/>
          <p:nvPr/>
        </p:nvSpPr>
        <p:spPr>
          <a:xfrm>
            <a:off x="2977595" y="1718392"/>
            <a:ext cx="150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Suisse</a:t>
            </a:r>
          </a:p>
        </p:txBody>
      </p:sp>
      <p:pic>
        <p:nvPicPr>
          <p:cNvPr id="7" name="Image 6" descr="Une image contenant texte, capture d’écran, Police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C91D4FFC-3E89-F2AF-A84D-BA1DB5620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019" y="1717675"/>
            <a:ext cx="2611498" cy="1578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2B6C67-EB75-33BF-8CC5-19903AA33FCE}"/>
              </a:ext>
            </a:extLst>
          </p:cNvPr>
          <p:cNvSpPr txBox="1"/>
          <p:nvPr/>
        </p:nvSpPr>
        <p:spPr>
          <a:xfrm>
            <a:off x="5955471" y="1791810"/>
            <a:ext cx="121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Canada</a:t>
            </a:r>
          </a:p>
        </p:txBody>
      </p:sp>
      <p:pic>
        <p:nvPicPr>
          <p:cNvPr id="11" name="Image 10" descr="Une image contenant texte, capture d’écran, Police&#10;&#10;Le contenu généré par l’IA peut être incorrect.">
            <a:hlinkClick r:id="rId6"/>
            <a:extLst>
              <a:ext uri="{FF2B5EF4-FFF2-40B4-BE49-F238E27FC236}">
                <a16:creationId xmlns:a16="http://schemas.microsoft.com/office/drawing/2014/main" id="{4D2B127D-1F73-93BE-89DD-5CEBE3A5D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656" y="1717675"/>
            <a:ext cx="2611497" cy="15780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0635DFD-A913-6B30-8146-DA8FBE594A79}"/>
              </a:ext>
            </a:extLst>
          </p:cNvPr>
          <p:cNvSpPr txBox="1"/>
          <p:nvPr/>
        </p:nvSpPr>
        <p:spPr>
          <a:xfrm>
            <a:off x="8932332" y="2588324"/>
            <a:ext cx="121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Etats-Unis</a:t>
            </a:r>
          </a:p>
        </p:txBody>
      </p:sp>
      <p:pic>
        <p:nvPicPr>
          <p:cNvPr id="17" name="Image 16" descr="Une image contenant texte, capture d’écran, Police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4BA78C87-359A-C944-FE73-E42BF26FE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47" y="3562247"/>
            <a:ext cx="2611499" cy="1899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700F1BD-A5B4-97AF-7586-6D948D7B4F43}"/>
              </a:ext>
            </a:extLst>
          </p:cNvPr>
          <p:cNvSpPr txBox="1"/>
          <p:nvPr/>
        </p:nvSpPr>
        <p:spPr>
          <a:xfrm>
            <a:off x="2252096" y="4004052"/>
            <a:ext cx="121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Maroc</a:t>
            </a:r>
          </a:p>
        </p:txBody>
      </p:sp>
      <p:pic>
        <p:nvPicPr>
          <p:cNvPr id="22" name="Image 21" descr="Une image contenant texte, capture d’écran, Polic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46459110-A6F5-DF8A-240D-8EE6DDAA4F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4323" y="3562247"/>
            <a:ext cx="2502215" cy="18992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8F55A0C-0F6E-0C8B-DB80-060ADDF17B34}"/>
              </a:ext>
            </a:extLst>
          </p:cNvPr>
          <p:cNvSpPr txBox="1"/>
          <p:nvPr/>
        </p:nvSpPr>
        <p:spPr>
          <a:xfrm>
            <a:off x="5194869" y="4004052"/>
            <a:ext cx="1219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Chine</a:t>
            </a:r>
          </a:p>
        </p:txBody>
      </p:sp>
      <p:pic>
        <p:nvPicPr>
          <p:cNvPr id="25" name="Image 24" descr="Une image contenant texte, capture d’écran, Police&#10;&#10;Le contenu généré par l’IA peut être incorrect.">
            <a:hlinkClick r:id="rId12"/>
            <a:extLst>
              <a:ext uri="{FF2B5EF4-FFF2-40B4-BE49-F238E27FC236}">
                <a16:creationId xmlns:a16="http://schemas.microsoft.com/office/drawing/2014/main" id="{E5D48BBA-74B8-8954-81B3-26B1861C3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3238" y="3536264"/>
            <a:ext cx="2502215" cy="19222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5683168-5014-E6C5-D055-99504F5F7E22}"/>
              </a:ext>
            </a:extLst>
          </p:cNvPr>
          <p:cNvSpPr txBox="1"/>
          <p:nvPr/>
        </p:nvSpPr>
        <p:spPr>
          <a:xfrm>
            <a:off x="8502977" y="4158852"/>
            <a:ext cx="883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7030A0"/>
                </a:solidFill>
              </a:rPr>
              <a:t>Brésil</a:t>
            </a:r>
          </a:p>
        </p:txBody>
      </p:sp>
    </p:spTree>
    <p:extLst>
      <p:ext uri="{BB962C8B-B14F-4D97-AF65-F5344CB8AC3E}">
        <p14:creationId xmlns:p14="http://schemas.microsoft.com/office/powerpoint/2010/main" val="1262235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F86AD6C-459A-041C-00D9-5224092FB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FOCUS par régions en France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913AB4E-8C91-BAF8-6D67-5F34504C6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Profils Alumni par Pays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B6AA3C-9024-36B5-6394-6E24F4F0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FFB1DEB-3BEB-E1A0-172A-8001101C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11081"/>
            <a:ext cx="9042399" cy="865342"/>
          </a:xfrm>
        </p:spPr>
        <p:txBody>
          <a:bodyPr>
            <a:normAutofit/>
          </a:bodyPr>
          <a:lstStyle/>
          <a:p>
            <a:r>
              <a:rPr lang="fr-FR" sz="2400" dirty="0"/>
              <a:t>TOP 5 Entreprises par régions</a:t>
            </a:r>
            <a:br>
              <a:rPr lang="fr-FR" sz="2400" dirty="0"/>
            </a:br>
            <a:r>
              <a:rPr lang="fr-FR" sz="2400" dirty="0"/>
              <a:t>Nombre employés </a:t>
            </a:r>
            <a:r>
              <a:rPr lang="fr-FR" sz="2400" dirty="0" err="1"/>
              <a:t>Alumnis</a:t>
            </a:r>
            <a:r>
              <a:rPr lang="fr-FR" sz="2400" dirty="0"/>
              <a:t> 16 Polytech localisés dans la région</a:t>
            </a:r>
          </a:p>
        </p:txBody>
      </p:sp>
      <p:pic>
        <p:nvPicPr>
          <p:cNvPr id="8" name="Espace réservé du contenu 7" descr="Une image contenant texte, capture d’écran, Police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EB1158A-12C4-E7F6-783B-1B64A25C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352" y="1210655"/>
            <a:ext cx="2381109" cy="1689239"/>
          </a:xfrm>
          <a:ln w="28575">
            <a:solidFill>
              <a:srgbClr val="002060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54CF0-AA9D-0716-9E66-F21EF001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7AD052-6222-378B-7EBB-D06B99887C8A}"/>
              </a:ext>
            </a:extLst>
          </p:cNvPr>
          <p:cNvSpPr txBox="1"/>
          <p:nvPr/>
        </p:nvSpPr>
        <p:spPr>
          <a:xfrm>
            <a:off x="1550858" y="1647803"/>
            <a:ext cx="82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Auvergne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Rhône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Alpes</a:t>
            </a:r>
          </a:p>
        </p:txBody>
      </p:sp>
      <p:pic>
        <p:nvPicPr>
          <p:cNvPr id="11" name="Image 10" descr="Une image contenant texte, capture d’écran, Police, conception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232C342F-DBC7-25B6-B02D-10F5EDC50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316" y="1210921"/>
            <a:ext cx="2257301" cy="17043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128432E-8477-80AB-2E67-20E8BD528C1F}"/>
              </a:ext>
            </a:extLst>
          </p:cNvPr>
          <p:cNvSpPr txBox="1"/>
          <p:nvPr/>
        </p:nvSpPr>
        <p:spPr>
          <a:xfrm>
            <a:off x="4140863" y="1647803"/>
            <a:ext cx="91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Bourgogne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Franche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Comté</a:t>
            </a:r>
          </a:p>
        </p:txBody>
      </p:sp>
      <p:pic>
        <p:nvPicPr>
          <p:cNvPr id="14" name="Image 13" descr="Une image contenant texte, capture d’écran, Police, conception&#10;&#10;Le contenu généré par l’IA peut être incorrect.">
            <a:hlinkClick r:id="rId6"/>
            <a:extLst>
              <a:ext uri="{FF2B5EF4-FFF2-40B4-BE49-F238E27FC236}">
                <a16:creationId xmlns:a16="http://schemas.microsoft.com/office/drawing/2014/main" id="{DB5A568C-5442-F581-BEBB-04D470E5C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862" y="1225990"/>
            <a:ext cx="2192906" cy="16921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DDA3D9-5BAF-E155-B43B-8740D32BABB2}"/>
              </a:ext>
            </a:extLst>
          </p:cNvPr>
          <p:cNvSpPr txBox="1"/>
          <p:nvPr/>
        </p:nvSpPr>
        <p:spPr>
          <a:xfrm>
            <a:off x="6413228" y="1786076"/>
            <a:ext cx="834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Bretagne</a:t>
            </a:r>
          </a:p>
        </p:txBody>
      </p:sp>
      <p:pic>
        <p:nvPicPr>
          <p:cNvPr id="17" name="Image 16" descr="Une image contenant texte, capture d’écran, Police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C46CB35D-D7EB-6FD5-3188-4B832B38A8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1018" y="1225990"/>
            <a:ext cx="2222682" cy="168923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D0CE14E-E4D5-C290-02A8-8569026F6CD5}"/>
              </a:ext>
            </a:extLst>
          </p:cNvPr>
          <p:cNvSpPr txBox="1"/>
          <p:nvPr/>
        </p:nvSpPr>
        <p:spPr>
          <a:xfrm>
            <a:off x="8792359" y="1693969"/>
            <a:ext cx="10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Centre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Val de Loire</a:t>
            </a:r>
          </a:p>
        </p:txBody>
      </p:sp>
      <p:pic>
        <p:nvPicPr>
          <p:cNvPr id="20" name="Image 19" descr="Une image contenant texte, capture d’écran, Police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EA7C4E9B-4935-3EE6-B550-D74E2F6F70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3316" y="3106026"/>
            <a:ext cx="2257301" cy="17911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51E0148-1270-1D34-F91D-8625BAD2430F}"/>
              </a:ext>
            </a:extLst>
          </p:cNvPr>
          <p:cNvSpPr txBox="1"/>
          <p:nvPr/>
        </p:nvSpPr>
        <p:spPr>
          <a:xfrm>
            <a:off x="4009521" y="3429000"/>
            <a:ext cx="82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Hauts</a:t>
            </a:r>
          </a:p>
          <a:p>
            <a:r>
              <a:rPr lang="fr-FR" sz="1200" dirty="0">
                <a:solidFill>
                  <a:srgbClr val="7030A0"/>
                </a:solidFill>
              </a:rPr>
              <a:t>de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France</a:t>
            </a:r>
          </a:p>
        </p:txBody>
      </p:sp>
      <p:pic>
        <p:nvPicPr>
          <p:cNvPr id="23" name="Image 22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CD16B054-0DC0-F412-2C39-DDA3EA5DB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9862" y="3106026"/>
            <a:ext cx="2192906" cy="1785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EAE8040-C693-BBCA-7DEE-1480F69A45D1}"/>
              </a:ext>
            </a:extLst>
          </p:cNvPr>
          <p:cNvSpPr txBox="1"/>
          <p:nvPr/>
        </p:nvSpPr>
        <p:spPr>
          <a:xfrm>
            <a:off x="6413228" y="3492098"/>
            <a:ext cx="73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Île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de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France</a:t>
            </a:r>
          </a:p>
        </p:txBody>
      </p:sp>
      <p:pic>
        <p:nvPicPr>
          <p:cNvPr id="26" name="Image 25" descr="Une image contenant texte, capture d’écran, Polic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C0DBD7BF-27E6-8489-B2C3-7D82E9F471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2005" y="3123370"/>
            <a:ext cx="2160708" cy="17733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4156386-EB00-D974-636D-B0E582A7FC18}"/>
              </a:ext>
            </a:extLst>
          </p:cNvPr>
          <p:cNvSpPr txBox="1"/>
          <p:nvPr/>
        </p:nvSpPr>
        <p:spPr>
          <a:xfrm>
            <a:off x="8614016" y="3475165"/>
            <a:ext cx="101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Normandie</a:t>
            </a:r>
          </a:p>
        </p:txBody>
      </p:sp>
      <p:pic>
        <p:nvPicPr>
          <p:cNvPr id="29" name="Image 28" descr="Une image contenant texte, capture d’écran, Polic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6D86090-8B22-186A-52F2-9B495377B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316" y="5041445"/>
            <a:ext cx="2257301" cy="174561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A59BEF7-C9AD-5BED-E6A9-B2A5158004E0}"/>
              </a:ext>
            </a:extLst>
          </p:cNvPr>
          <p:cNvSpPr txBox="1"/>
          <p:nvPr/>
        </p:nvSpPr>
        <p:spPr>
          <a:xfrm>
            <a:off x="3964164" y="5210197"/>
            <a:ext cx="82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Occitanie</a:t>
            </a:r>
          </a:p>
        </p:txBody>
      </p:sp>
      <p:pic>
        <p:nvPicPr>
          <p:cNvPr id="34" name="Image 33" descr="Une image contenant texte, capture d’écran, Police, conception&#10;&#10;Le contenu généré par l’IA peut être incorrect.">
            <a:hlinkClick r:id="rId17"/>
            <a:extLst>
              <a:ext uri="{FF2B5EF4-FFF2-40B4-BE49-F238E27FC236}">
                <a16:creationId xmlns:a16="http://schemas.microsoft.com/office/drawing/2014/main" id="{0C128D39-F4CF-E937-FB58-B884563362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5378" y="5041445"/>
            <a:ext cx="2381108" cy="1745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F6C4EA06-9CB6-00FA-2B78-79E6622D09E5}"/>
              </a:ext>
            </a:extLst>
          </p:cNvPr>
          <p:cNvSpPr txBox="1"/>
          <p:nvPr/>
        </p:nvSpPr>
        <p:spPr>
          <a:xfrm>
            <a:off x="1529416" y="5256363"/>
            <a:ext cx="10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Nouvelle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Aquitaine</a:t>
            </a:r>
          </a:p>
        </p:txBody>
      </p:sp>
      <p:pic>
        <p:nvPicPr>
          <p:cNvPr id="39" name="Image 38" descr="Une image contenant texte, capture d’écran, Police, conception&#10;&#10;Le contenu généré par l’IA peut être incorrect.">
            <a:hlinkClick r:id="rId19"/>
            <a:extLst>
              <a:ext uri="{FF2B5EF4-FFF2-40B4-BE49-F238E27FC236}">
                <a16:creationId xmlns:a16="http://schemas.microsoft.com/office/drawing/2014/main" id="{A9BC2FB2-400C-09A3-0F2D-509FA888A6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352" y="3087373"/>
            <a:ext cx="2368134" cy="17911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AD8EC11E-81B3-8DAB-81CB-D31353E7C9E1}"/>
              </a:ext>
            </a:extLst>
          </p:cNvPr>
          <p:cNvSpPr txBox="1"/>
          <p:nvPr/>
        </p:nvSpPr>
        <p:spPr>
          <a:xfrm>
            <a:off x="1635574" y="3382831"/>
            <a:ext cx="69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Grand</a:t>
            </a:r>
          </a:p>
          <a:p>
            <a:r>
              <a:rPr lang="fr-FR" sz="1200" dirty="0">
                <a:solidFill>
                  <a:srgbClr val="7030A0"/>
                </a:solidFill>
              </a:rPr>
              <a:t>Est</a:t>
            </a:r>
          </a:p>
        </p:txBody>
      </p:sp>
      <p:pic>
        <p:nvPicPr>
          <p:cNvPr id="42" name="Image 41" descr="Une image contenant texte, capture d’écran, Police, nombre&#10;&#10;Le contenu généré par l’IA peut être incorrect.">
            <a:hlinkClick r:id="rId21"/>
            <a:extLst>
              <a:ext uri="{FF2B5EF4-FFF2-40B4-BE49-F238E27FC236}">
                <a16:creationId xmlns:a16="http://schemas.microsoft.com/office/drawing/2014/main" id="{A7C608DF-5919-01A8-45F4-99F5175D16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79862" y="5041445"/>
            <a:ext cx="2192906" cy="17205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F83FA4DE-8CD1-0F63-EE8D-BC2165E5C87D}"/>
              </a:ext>
            </a:extLst>
          </p:cNvPr>
          <p:cNvSpPr txBox="1"/>
          <p:nvPr/>
        </p:nvSpPr>
        <p:spPr>
          <a:xfrm>
            <a:off x="6417998" y="5210196"/>
            <a:ext cx="95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Pays </a:t>
            </a:r>
          </a:p>
          <a:p>
            <a:r>
              <a:rPr lang="fr-FR" sz="1200" dirty="0">
                <a:solidFill>
                  <a:srgbClr val="7030A0"/>
                </a:solidFill>
              </a:rPr>
              <a:t>de la </a:t>
            </a:r>
          </a:p>
          <a:p>
            <a:r>
              <a:rPr lang="fr-FR" sz="1200" dirty="0">
                <a:solidFill>
                  <a:srgbClr val="7030A0"/>
                </a:solidFill>
              </a:rPr>
              <a:t>Loire</a:t>
            </a:r>
          </a:p>
        </p:txBody>
      </p:sp>
      <p:pic>
        <p:nvPicPr>
          <p:cNvPr id="45" name="Image 44" descr="Une image contenant texte, capture d’écran, Police, conception&#10;&#10;Le contenu généré par l’IA peut être incorrect.">
            <a:hlinkClick r:id="rId23"/>
            <a:extLst>
              <a:ext uri="{FF2B5EF4-FFF2-40B4-BE49-F238E27FC236}">
                <a16:creationId xmlns:a16="http://schemas.microsoft.com/office/drawing/2014/main" id="{0B019273-33BC-6B6B-0ECF-398F5C1DEB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12005" y="5041445"/>
            <a:ext cx="2160708" cy="1720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50704B48-69E4-B079-5F41-1D2594B2E164}"/>
              </a:ext>
            </a:extLst>
          </p:cNvPr>
          <p:cNvSpPr txBox="1"/>
          <p:nvPr/>
        </p:nvSpPr>
        <p:spPr>
          <a:xfrm>
            <a:off x="8816548" y="6041362"/>
            <a:ext cx="101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Provence</a:t>
            </a:r>
          </a:p>
          <a:p>
            <a:r>
              <a:rPr lang="fr-FR" sz="1200" dirty="0">
                <a:solidFill>
                  <a:srgbClr val="7030A0"/>
                </a:solidFill>
              </a:rPr>
              <a:t>Alpes</a:t>
            </a:r>
          </a:p>
          <a:p>
            <a:r>
              <a:rPr lang="fr-FR" sz="1200" dirty="0">
                <a:solidFill>
                  <a:srgbClr val="7030A0"/>
                </a:solidFill>
              </a:rPr>
              <a:t>Côte d’Azur</a:t>
            </a:r>
          </a:p>
        </p:txBody>
      </p:sp>
    </p:spTree>
    <p:extLst>
      <p:ext uri="{BB962C8B-B14F-4D97-AF65-F5344CB8AC3E}">
        <p14:creationId xmlns:p14="http://schemas.microsoft.com/office/powerpoint/2010/main" val="423372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549D2-44C6-BF6E-5DB9-715A3A76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E3B74C8-A4A5-6919-0574-4CDB056A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FOCUS PhD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D67617A-4D18-B211-1DD0-0A6763A95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Profils PhD, filtrés par mot-clé.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D9496C-DE25-C963-1EEB-A9C79417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54A6D-D6E2-0CB5-71A1-FCAA1882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543"/>
          </a:xfrm>
        </p:spPr>
        <p:txBody>
          <a:bodyPr/>
          <a:lstStyle/>
          <a:p>
            <a:pPr algn="ctr"/>
            <a:r>
              <a:rPr lang="fr-FR" sz="3200" dirty="0"/>
              <a:t>Pages LinkedIn « </a:t>
            </a:r>
            <a:r>
              <a:rPr lang="fr-FR" sz="3200" dirty="0" err="1"/>
              <a:t>School</a:t>
            </a:r>
            <a:r>
              <a:rPr lang="fr-FR" sz="3200" dirty="0"/>
              <a:t> </a:t>
            </a:r>
            <a:r>
              <a:rPr lang="fr-FR" dirty="0"/>
              <a:t>» des Polytech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83359-2047-395A-C3FE-D1FF229B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4500"/>
            <a:ext cx="8596668" cy="3880773"/>
          </a:xfrm>
        </p:spPr>
        <p:txBody>
          <a:bodyPr>
            <a:normAutofit/>
          </a:bodyPr>
          <a:lstStyle/>
          <a:p>
            <a:r>
              <a:rPr lang="fr-FR" dirty="0"/>
              <a:t>Tous les Polytech publient une page LinkedIn « </a:t>
            </a:r>
            <a:r>
              <a:rPr lang="fr-FR" dirty="0" err="1"/>
              <a:t>School</a:t>
            </a:r>
            <a:r>
              <a:rPr lang="fr-FR" dirty="0"/>
              <a:t> » qui permet de faire les liens avec les profils LinkedIn des Anciens élèves (Alumni) indiquant sur leur profil avoir réalisé une formation dans le Polytech;</a:t>
            </a:r>
          </a:p>
          <a:p>
            <a:r>
              <a:rPr lang="fr-FR" b="1" dirty="0"/>
              <a:t>110.000 profils Alumni en tout</a:t>
            </a:r>
          </a:p>
          <a:p>
            <a:r>
              <a:rPr lang="fr-FR" dirty="0"/>
              <a:t>Le nombre d’Alumni par Polytech varie ente 2000 et 13000 (diapo suivante)</a:t>
            </a:r>
          </a:p>
          <a:p>
            <a:r>
              <a:rPr lang="fr-FR" b="1" dirty="0"/>
              <a:t>TOP Polytech :Lille (13.000) et Nantes (11.000)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i="1" dirty="0"/>
              <a:t>Nous utilisons comme Annuaire Polytech celui publié par le </a:t>
            </a:r>
            <a:r>
              <a:rPr lang="fr-FR" i="1" dirty="0">
                <a:hlinkClick r:id="rId2"/>
              </a:rPr>
              <a:t>Réseau Polytech</a:t>
            </a:r>
            <a:endParaRPr lang="fr-FR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F363C2-0F69-0220-885C-D84481F4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3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A6FB20D-B012-15DD-2499-FCB7D9FB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21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Profils LinkedIn Alumni Polytech &amp; filtrés PhD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3034DA9-3543-B884-43D5-6801755F2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201905"/>
              </p:ext>
            </p:extLst>
          </p:nvPr>
        </p:nvGraphicFramePr>
        <p:xfrm>
          <a:off x="677334" y="1479270"/>
          <a:ext cx="8596311" cy="385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530187232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395346927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920760323"/>
                    </a:ext>
                  </a:extLst>
                </a:gridCol>
              </a:tblGrid>
              <a:tr h="490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Polytech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Liens vers profils PhD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* Plus de 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1443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410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Grenoble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61431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Lyon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6294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Annecy-Chambéry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74297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Dijon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19026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Orléans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0358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Tours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74466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Nancy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7357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Lille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663605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Sorbonne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299080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Paris-Saclay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2381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Montpellier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9914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Nantes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17140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Angers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</a:t>
                      </a:r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3710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Marseille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23168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Nice Sophia 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PhD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9085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58CD2-1312-1E62-478B-8651A8437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4C5E79-14D1-DEB3-B51F-640C96866713}"/>
              </a:ext>
            </a:extLst>
          </p:cNvPr>
          <p:cNvSpPr txBox="1"/>
          <p:nvPr/>
        </p:nvSpPr>
        <p:spPr>
          <a:xfrm>
            <a:off x="3601338" y="5791200"/>
            <a:ext cx="226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5400 profils PhD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29 juin 2025</a:t>
            </a:r>
          </a:p>
        </p:txBody>
      </p:sp>
    </p:spTree>
    <p:extLst>
      <p:ext uri="{BB962C8B-B14F-4D97-AF65-F5344CB8AC3E}">
        <p14:creationId xmlns:p14="http://schemas.microsoft.com/office/powerpoint/2010/main" val="269333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06A84-CA62-39B4-9E01-FC0BBDC8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7D44502-5125-2747-7CE6-43AA128A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21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/>
              <a:t>Exemple Entreprises </a:t>
            </a:r>
            <a:br>
              <a:rPr lang="fr-FR" sz="2700" dirty="0"/>
            </a:br>
            <a:r>
              <a:rPr lang="fr-FR" sz="1800" dirty="0"/>
              <a:t>Plus de 10 Profils PhD employés et Alumni Polytech</a:t>
            </a:r>
            <a:br>
              <a:rPr lang="fr-FR" sz="3200" dirty="0"/>
            </a:br>
            <a:br>
              <a:rPr lang="fr-FR" sz="3200" dirty="0"/>
            </a:br>
            <a:endParaRPr lang="fr-FR" sz="3200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CF8E5B1-74AE-C2F2-B08B-0F0D46BBF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81005"/>
              </p:ext>
            </p:extLst>
          </p:nvPr>
        </p:nvGraphicFramePr>
        <p:xfrm>
          <a:off x="1558350" y="1501635"/>
          <a:ext cx="7211607" cy="385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173">
                  <a:extLst>
                    <a:ext uri="{9D8B030D-6E8A-4147-A177-3AD203B41FA5}">
                      <a16:colId xmlns:a16="http://schemas.microsoft.com/office/drawing/2014/main" val="2530187232"/>
                    </a:ext>
                  </a:extLst>
                </a:gridCol>
                <a:gridCol w="2429434">
                  <a:extLst>
                    <a:ext uri="{9D8B030D-6E8A-4147-A177-3AD203B41FA5}">
                      <a16:colId xmlns:a16="http://schemas.microsoft.com/office/drawing/2014/main" val="395346927"/>
                    </a:ext>
                  </a:extLst>
                </a:gridCol>
              </a:tblGrid>
              <a:tr h="490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Secteurs d’activité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Liens vers profils PhD</a:t>
                      </a:r>
                    </a:p>
                    <a:p>
                      <a:pPr algn="ctr"/>
                      <a:r>
                        <a:rPr lang="fr-FR" sz="1200" b="1" dirty="0">
                          <a:solidFill>
                            <a:srgbClr val="002060"/>
                          </a:solidFill>
                        </a:rPr>
                        <a:t>Employés et Alumni Polytech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1443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d’équipements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Valeo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099410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Airbus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61431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composants pour l’industrie aéronautique et aérospatiale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Safran</a:t>
                      </a:r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62942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matériel de transport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Alstom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374297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produits pharmaceutiques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Sanofi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519026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semi-conducteurs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STMicroelectronics</a:t>
                      </a:r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540358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Renault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744661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de véhicules automobiles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Stellantis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7357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NAVAL GROUP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663605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Fabrication pour l’aérospatiale et 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Thales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7299080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Production d'électricité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EDF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23813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d'ingénierie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Capgemini Engineering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719914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d’ingénierie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ALTEN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171407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de recherche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CEA</a:t>
                      </a:r>
                      <a:r>
                        <a:rPr lang="fr-F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*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371068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Services et conseil en informatique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Sopra Steria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231689"/>
                  </a:ext>
                </a:extLst>
              </a:tr>
              <a:tr h="210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Télécommunications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Orange</a:t>
                      </a:r>
                      <a:endParaRPr lang="fr-FR" sz="12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90854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28EADB-7BAC-B80E-1E26-9EBC04F2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6A4489-F966-749D-765B-91585961C496}"/>
              </a:ext>
            </a:extLst>
          </p:cNvPr>
          <p:cNvSpPr txBox="1"/>
          <p:nvPr/>
        </p:nvSpPr>
        <p:spPr>
          <a:xfrm>
            <a:off x="2770094" y="5791200"/>
            <a:ext cx="46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500 profils PhD pour les 16 entreprises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29 juin 2025</a:t>
            </a:r>
          </a:p>
          <a:p>
            <a:pPr algn="ctr"/>
            <a:r>
              <a:rPr lang="fr-FR" sz="1400" dirty="0">
                <a:solidFill>
                  <a:srgbClr val="002060"/>
                </a:solidFill>
              </a:rPr>
              <a:t>* = Plus de 50 profils PhD</a:t>
            </a:r>
          </a:p>
        </p:txBody>
      </p:sp>
    </p:spTree>
    <p:extLst>
      <p:ext uri="{BB962C8B-B14F-4D97-AF65-F5344CB8AC3E}">
        <p14:creationId xmlns:p14="http://schemas.microsoft.com/office/powerpoint/2010/main" val="179523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978EE-2708-5BBE-2985-FCFD6EAAA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1E432-B778-6830-DD79-0A648B39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016839-F25C-4C5C-9984-5DC68017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4450"/>
            <a:ext cx="9483936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LinkedIn permet de</a:t>
            </a:r>
          </a:p>
          <a:p>
            <a:r>
              <a:rPr lang="fr-FR" dirty="0"/>
              <a:t>Visibiliser la force du réseau des Polytech</a:t>
            </a:r>
          </a:p>
          <a:p>
            <a:pPr lvl="1"/>
            <a:r>
              <a:rPr lang="fr-FR" dirty="0"/>
              <a:t>Globalement: 110.000 Alumni, dont 5400 profils PhD (5%)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Au niveau de chaque Entreprise, en mettant en évidence ses Employés  Alumni de l’ensemble des Polytech. Tous les Polytech apparaissent, classés par nombre d’Alumni Employés. </a:t>
            </a:r>
          </a:p>
          <a:p>
            <a:r>
              <a:rPr lang="fr-FR" dirty="0"/>
              <a:t>Illustrer avec cette démarche  la diversité des entreprises qui les emploient: nous présentons un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panel de 200 exemples</a:t>
            </a:r>
            <a:r>
              <a:rPr lang="fr-FR" dirty="0"/>
              <a:t>. Le Lecteur peut aisément adapter la requête à l’Entreprise de son choix en modifiant uniquement le nom de l’Entreprise.</a:t>
            </a:r>
          </a:p>
          <a:p>
            <a:pPr marL="0" indent="0">
              <a:buNone/>
            </a:pPr>
            <a:r>
              <a:rPr lang="fr-FR" dirty="0"/>
              <a:t>LinkedIn propose de plus des filtres qui permettent des navigations approfondies</a:t>
            </a:r>
          </a:p>
          <a:p>
            <a:pPr lvl="1"/>
            <a:r>
              <a:rPr lang="fr-FR" dirty="0"/>
              <a:t>Localisation des profils</a:t>
            </a:r>
          </a:p>
          <a:p>
            <a:pPr lvl="1"/>
            <a:r>
              <a:rPr lang="fr-FR" dirty="0"/>
              <a:t>Occupation dans l’Entreprise</a:t>
            </a:r>
          </a:p>
          <a:p>
            <a:pPr lvl="1"/>
            <a:r>
              <a:rPr lang="fr-FR" dirty="0"/>
              <a:t>Compétences</a:t>
            </a:r>
          </a:p>
          <a:p>
            <a:pPr lvl="1"/>
            <a:r>
              <a:rPr lang="fr-FR" dirty="0"/>
              <a:t>Etudes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612860-A76B-53FE-C023-9FB5B6A2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4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637FC6-BD5F-9A4E-17C0-13CD9032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97" y="411637"/>
            <a:ext cx="8596668" cy="785567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Pages LinkedIn « </a:t>
            </a:r>
            <a:r>
              <a:rPr lang="fr-FR" sz="3200" dirty="0" err="1"/>
              <a:t>School</a:t>
            </a:r>
            <a:r>
              <a:rPr lang="fr-FR" sz="3200" dirty="0"/>
              <a:t> » Polytech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FF30A6B-B297-16D3-7E8C-911639224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77525"/>
              </p:ext>
            </p:extLst>
          </p:nvPr>
        </p:nvGraphicFramePr>
        <p:xfrm>
          <a:off x="772131" y="1197204"/>
          <a:ext cx="8324736" cy="487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912">
                  <a:extLst>
                    <a:ext uri="{9D8B030D-6E8A-4147-A177-3AD203B41FA5}">
                      <a16:colId xmlns:a16="http://schemas.microsoft.com/office/drawing/2014/main" val="3526905503"/>
                    </a:ext>
                  </a:extLst>
                </a:gridCol>
                <a:gridCol w="2919745">
                  <a:extLst>
                    <a:ext uri="{9D8B030D-6E8A-4147-A177-3AD203B41FA5}">
                      <a16:colId xmlns:a16="http://schemas.microsoft.com/office/drawing/2014/main" val="951719550"/>
                    </a:ext>
                  </a:extLst>
                </a:gridCol>
                <a:gridCol w="2630079">
                  <a:extLst>
                    <a:ext uri="{9D8B030D-6E8A-4147-A177-3AD203B41FA5}">
                      <a16:colId xmlns:a16="http://schemas.microsoft.com/office/drawing/2014/main" val="74054850"/>
                    </a:ext>
                  </a:extLst>
                </a:gridCol>
              </a:tblGrid>
              <a:tr h="49448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Lien vers page LinkedIn Polytech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Nombre Anciens élèves </a:t>
                      </a:r>
                    </a:p>
                    <a:p>
                      <a:pPr algn="ctr"/>
                      <a:r>
                        <a:rPr lang="fr-FR" sz="1400" dirty="0"/>
                        <a:t>en milliers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9309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155307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Grenoble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51170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Lyon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64214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Annecy-Chambéry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501807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Bourgogne-Franche-Comté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Dijon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37354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Orléans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133595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Centre Val de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Tours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291883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Grand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Nancy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19075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Hauts-de-France​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Lille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02125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Sorbonne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92016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Île-de-France​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Paris-Saclay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77002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Occitanie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Montpellier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841173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Nantes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68280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Pays de Loire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Angers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69317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Marseille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38768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Région Sud​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Nice Sophia </a:t>
                      </a:r>
                      <a:endParaRPr lang="fr-FR" sz="1400" b="1" i="0" u="sng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76173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Auvergne-Rhône-Alpes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Polytech Clermont </a:t>
                      </a:r>
                      <a:endParaRPr lang="fr-FR" sz="1400" b="1" i="0" u="sng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585696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98AAE1-28C9-9EFA-3A94-C7380A4E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6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15111-63EF-6853-F027-6906CAEF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TOP Polytech</a:t>
            </a:r>
            <a:br>
              <a:rPr lang="fr-FR" dirty="0"/>
            </a:br>
            <a:r>
              <a:rPr lang="fr-FR" sz="2800" b="1" dirty="0"/>
              <a:t>Lille, Nantes</a:t>
            </a:r>
            <a:br>
              <a:rPr lang="fr-FR" sz="2800" b="1" dirty="0"/>
            </a:br>
            <a:r>
              <a:rPr lang="fr-FR" sz="2200" b="1" dirty="0"/>
              <a:t>Copier-coller pages LinkedIn &amp; Liens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900DE-441A-1884-5A42-E337A9A39AA5}"/>
              </a:ext>
            </a:extLst>
          </p:cNvPr>
          <p:cNvSpPr/>
          <p:nvPr/>
        </p:nvSpPr>
        <p:spPr>
          <a:xfrm>
            <a:off x="758283" y="4003288"/>
            <a:ext cx="1739590" cy="16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F675C-A06B-868E-EF2F-F1EDC5A40070}"/>
              </a:ext>
            </a:extLst>
          </p:cNvPr>
          <p:cNvSpPr/>
          <p:nvPr/>
        </p:nvSpPr>
        <p:spPr>
          <a:xfrm>
            <a:off x="5215053" y="3858322"/>
            <a:ext cx="20220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13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2233742D-0054-268F-F265-80A7C7D749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5571" y="2483523"/>
            <a:ext cx="4184650" cy="2444078"/>
          </a:xfrm>
          <a:ln w="28575">
            <a:solidFill>
              <a:schemeClr val="tx1"/>
            </a:solidFill>
          </a:ln>
        </p:spPr>
      </p:pic>
      <p:pic>
        <p:nvPicPr>
          <p:cNvPr id="18" name="Espace réservé du contenu 17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C2D228CB-89A6-C84D-4859-A7A775580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7334" y="2467702"/>
            <a:ext cx="4183062" cy="2422411"/>
          </a:xfrm>
          <a:ln w="28575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E1E344-E080-888E-8C28-6E3E453492CF}"/>
              </a:ext>
            </a:extLst>
          </p:cNvPr>
          <p:cNvSpPr/>
          <p:nvPr/>
        </p:nvSpPr>
        <p:spPr>
          <a:xfrm>
            <a:off x="758283" y="4490632"/>
            <a:ext cx="2570205" cy="16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haut 22">
            <a:extLst>
              <a:ext uri="{FF2B5EF4-FFF2-40B4-BE49-F238E27FC236}">
                <a16:creationId xmlns:a16="http://schemas.microsoft.com/office/drawing/2014/main" id="{D5261599-CC54-636D-CA5B-85DC8929FEFA}"/>
              </a:ext>
            </a:extLst>
          </p:cNvPr>
          <p:cNvSpPr/>
          <p:nvPr/>
        </p:nvSpPr>
        <p:spPr>
          <a:xfrm>
            <a:off x="3596905" y="4055590"/>
            <a:ext cx="393515" cy="4644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>
            <a:extLst>
              <a:ext uri="{FF2B5EF4-FFF2-40B4-BE49-F238E27FC236}">
                <a16:creationId xmlns:a16="http://schemas.microsoft.com/office/drawing/2014/main" id="{671B877C-27BD-1B0E-926F-C547BA0CF53C}"/>
              </a:ext>
            </a:extLst>
          </p:cNvPr>
          <p:cNvSpPr/>
          <p:nvPr/>
        </p:nvSpPr>
        <p:spPr>
          <a:xfrm>
            <a:off x="7881217" y="4078507"/>
            <a:ext cx="393515" cy="4644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4161FD27-1AE1-33A2-B6D1-C5D9D5D2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47CBAB6-151A-9A3D-3FF4-A17E84D3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Alumni des Polytech employés par les entreprises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CDC9A4-6407-CD0F-469B-46741FC2E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 de 200 Entreprises, employant 21.000 Alumni Polytech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D839C6-C6BA-11C1-F5B5-A810BC17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DF1863-8474-9CF5-04F4-D0699E8B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09" y="566856"/>
            <a:ext cx="9562453" cy="847241"/>
          </a:xfrm>
        </p:spPr>
        <p:txBody>
          <a:bodyPr>
            <a:normAutofit/>
          </a:bodyPr>
          <a:lstStyle/>
          <a:p>
            <a:r>
              <a:rPr lang="fr-FR" dirty="0"/>
              <a:t>Alumni Polytech employés par les entreprises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35DC4BB-88D1-4057-0780-332E657F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4097"/>
            <a:ext cx="9024604" cy="4075277"/>
          </a:xfrm>
        </p:spPr>
        <p:txBody>
          <a:bodyPr/>
          <a:lstStyle/>
          <a:p>
            <a:r>
              <a:rPr lang="fr-FR" dirty="0"/>
              <a:t>Nous construisons une requête LinkedIn qui identifie pour une entreprise donnée les employés, </a:t>
            </a:r>
            <a:r>
              <a:rPr lang="fr-FR" dirty="0" err="1"/>
              <a:t>alumni</a:t>
            </a:r>
            <a:r>
              <a:rPr lang="fr-FR" dirty="0"/>
              <a:t> des 16 Polytech. </a:t>
            </a:r>
            <a:r>
              <a:rPr lang="fr-FR" dirty="0" err="1"/>
              <a:t>Linkedin</a:t>
            </a:r>
            <a:r>
              <a:rPr lang="fr-FR" dirty="0"/>
              <a:t> affiche tous les Polytech, classés par nombre d’employés Alumni.</a:t>
            </a:r>
          </a:p>
          <a:p>
            <a:r>
              <a:rPr lang="fr-FR" dirty="0"/>
              <a:t>Nous illustrons la démarche sur EDF, Thales, Safran, STMicroelectronics , Sopra Steria, qui emploient chacune plus de 500 Alumni Polytech. </a:t>
            </a:r>
          </a:p>
          <a:p>
            <a:r>
              <a:rPr lang="fr-FR" dirty="0"/>
              <a:t>Nous appliquons ensuite la démarche à </a:t>
            </a:r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 Entreprises </a:t>
            </a:r>
            <a:r>
              <a:rPr lang="fr-FR" dirty="0"/>
              <a:t>(liste complète) qui emploient globalement 21.000 profils Alumni. Ces entreprises couvrent un large spectre de secteurs d’activités.</a:t>
            </a:r>
          </a:p>
          <a:p>
            <a:r>
              <a:rPr lang="fr-FR" dirty="0"/>
              <a:t>Nous choisissons ces entreprises à partir des TOP 15 employeurs des différents Polytech (Cf. diapo suivante) mais aussi IUT.</a:t>
            </a:r>
          </a:p>
          <a:p>
            <a:r>
              <a:rPr lang="fr-FR" dirty="0"/>
              <a:t>Le fait de regrouper les Polytech  au niveau d’une entreprise permet de les rendre beaucoup plus visible.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56E43F-E52B-6568-7E39-D23CC9F9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4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7F3C94C-49CE-4AC0-F342-E997D83FA797}"/>
              </a:ext>
            </a:extLst>
          </p:cNvPr>
          <p:cNvSpPr txBox="1"/>
          <p:nvPr/>
        </p:nvSpPr>
        <p:spPr>
          <a:xfrm>
            <a:off x="1226828" y="128909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Lille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A83BEB1-3270-0A7C-B5F6-FB5D28F324ED}"/>
              </a:ext>
            </a:extLst>
          </p:cNvPr>
          <p:cNvSpPr txBox="1"/>
          <p:nvPr/>
        </p:nvSpPr>
        <p:spPr>
          <a:xfrm>
            <a:off x="4325600" y="12890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Nantes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44D6A41-C124-DEFC-34A7-B7F8950B80B7}"/>
              </a:ext>
            </a:extLst>
          </p:cNvPr>
          <p:cNvSpPr txBox="1"/>
          <p:nvPr/>
        </p:nvSpPr>
        <p:spPr>
          <a:xfrm>
            <a:off x="6096000" y="2640789"/>
            <a:ext cx="4185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TOP 15 Lieux de travail (Employeurs)</a:t>
            </a:r>
          </a:p>
          <a:p>
            <a:r>
              <a:rPr lang="fr-FR" sz="1600" dirty="0"/>
              <a:t>Classés par nombre de profils</a:t>
            </a:r>
          </a:p>
          <a:p>
            <a:r>
              <a:rPr lang="fr-FR" sz="1600" dirty="0"/>
              <a:t>Liens vers les profils LinkedIn</a:t>
            </a:r>
          </a:p>
          <a:p>
            <a:endParaRPr lang="fr-FR" sz="1600" dirty="0"/>
          </a:p>
          <a:p>
            <a:r>
              <a:rPr lang="fr-FR" sz="1600" dirty="0"/>
              <a:t>Exemples Lille &amp; Nantes</a:t>
            </a:r>
          </a:p>
          <a:p>
            <a:r>
              <a:rPr lang="fr-FR" sz="1600" dirty="0"/>
              <a:t>Copier-coller pages LinkedIn</a:t>
            </a:r>
          </a:p>
          <a:p>
            <a:r>
              <a:rPr lang="fr-FR" sz="1600" dirty="0"/>
              <a:t>et Liens</a:t>
            </a:r>
          </a:p>
          <a:p>
            <a:r>
              <a:rPr lang="fr-FR" sz="1600" dirty="0"/>
              <a:t>26 juin 2025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ECFE05-5832-F37E-0595-9DC3449C14BE}"/>
              </a:ext>
            </a:extLst>
          </p:cNvPr>
          <p:cNvSpPr txBox="1"/>
          <p:nvPr/>
        </p:nvSpPr>
        <p:spPr>
          <a:xfrm>
            <a:off x="6200076" y="1828800"/>
            <a:ext cx="320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Employeurs Alumni par Polytech</a:t>
            </a:r>
          </a:p>
        </p:txBody>
      </p:sp>
      <p:pic>
        <p:nvPicPr>
          <p:cNvPr id="7" name="Espace réservé du contenu 6" descr="Une image contenant capture d’écran, texte, reçu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28271066-4671-1E6A-32B9-2BFF7646E1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6493" y="582420"/>
            <a:ext cx="2135029" cy="5891510"/>
          </a:xfrm>
          <a:ln w="28575">
            <a:solidFill>
              <a:schemeClr val="tx1"/>
            </a:solidFill>
          </a:ln>
        </p:spPr>
      </p:pic>
      <p:pic>
        <p:nvPicPr>
          <p:cNvPr id="9" name="Image 8" descr="Une image contenant capture d’écran, texte, reçu, conception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D9CCA9C8-830A-EA8D-2AD5-9C32AA089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450" y="582421"/>
            <a:ext cx="2228547" cy="58915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E31F492-AB86-2CE1-63E2-BFBC1F39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0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4B962C5E-5C98-AF7B-B5BB-94EE8BB0256A}"/>
              </a:ext>
            </a:extLst>
          </p:cNvPr>
          <p:cNvSpPr/>
          <p:nvPr/>
        </p:nvSpPr>
        <p:spPr>
          <a:xfrm>
            <a:off x="5794917" y="1567798"/>
            <a:ext cx="602166" cy="3456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65E376E-8618-B2FC-C107-A3B3E875063C}"/>
              </a:ext>
            </a:extLst>
          </p:cNvPr>
          <p:cNvSpPr txBox="1"/>
          <p:nvPr/>
        </p:nvSpPr>
        <p:spPr>
          <a:xfrm>
            <a:off x="1429436" y="1155867"/>
            <a:ext cx="48189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Page LinkedIn Entreprise EDF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Nous rentrons les 16 Polytech dans les lieux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les publie (Cf. tableau ci-contre)</a:t>
            </a:r>
          </a:p>
          <a:p>
            <a:r>
              <a:rPr lang="fr-FR" sz="1400" dirty="0"/>
              <a:t>classés par nombre de profils employés.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LinkedIn publie aussi le total : 1061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E92389-14F7-2F5B-60CC-30E9935C18BE}"/>
              </a:ext>
            </a:extLst>
          </p:cNvPr>
          <p:cNvSpPr/>
          <p:nvPr/>
        </p:nvSpPr>
        <p:spPr>
          <a:xfrm>
            <a:off x="1481934" y="4177005"/>
            <a:ext cx="2263697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850CB60-DB73-23FC-7454-28EA3BF77C3D}"/>
              </a:ext>
            </a:extLst>
          </p:cNvPr>
          <p:cNvSpPr txBox="1"/>
          <p:nvPr/>
        </p:nvSpPr>
        <p:spPr>
          <a:xfrm>
            <a:off x="1199623" y="356416"/>
            <a:ext cx="53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Alumni des Polytech employés par une entreprise</a:t>
            </a:r>
          </a:p>
          <a:p>
            <a:r>
              <a:rPr lang="fr-FR" dirty="0">
                <a:solidFill>
                  <a:srgbClr val="7030A0"/>
                </a:solidFill>
              </a:rPr>
              <a:t>Exemple EDF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FAFDF03-2C2F-01E0-7DC3-0309D8FB9C21}"/>
              </a:ext>
            </a:extLst>
          </p:cNvPr>
          <p:cNvSpPr txBox="1"/>
          <p:nvPr/>
        </p:nvSpPr>
        <p:spPr>
          <a:xfrm>
            <a:off x="1767289" y="5898687"/>
            <a:ext cx="3812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Cliquer pour accéder aux résultats</a:t>
            </a:r>
          </a:p>
          <a:p>
            <a:pPr algn="ctr"/>
            <a:r>
              <a:rPr lang="fr-FR" sz="1400" dirty="0"/>
              <a:t>requête LinkedIn Polytech</a:t>
            </a:r>
          </a:p>
        </p:txBody>
      </p:sp>
      <p:pic>
        <p:nvPicPr>
          <p:cNvPr id="5" name="Espace réservé du contenu 4" descr="Une image contenant texte, Visage humain, capture d’écran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8BA6038-2F9E-C566-C09A-E92893776E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60693" y="2439604"/>
            <a:ext cx="5036390" cy="3236118"/>
          </a:xfrm>
          <a:ln w="28575">
            <a:solidFill>
              <a:schemeClr val="tx1"/>
            </a:solidFill>
          </a:ln>
        </p:spPr>
      </p:pic>
      <p:pic>
        <p:nvPicPr>
          <p:cNvPr id="10" name="Espace réservé du contenu 9" descr="Une image contenant texte, reçu, capture d’écran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569E134-2027-F90D-2DDB-1B6394FBC6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92677" y="158694"/>
            <a:ext cx="2329950" cy="6540612"/>
          </a:xfrm>
          <a:ln w="28575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22DB82D-258B-5C2C-7E10-91869CF72432}"/>
              </a:ext>
            </a:extLst>
          </p:cNvPr>
          <p:cNvSpPr/>
          <p:nvPr/>
        </p:nvSpPr>
        <p:spPr>
          <a:xfrm>
            <a:off x="4700954" y="2023366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3FBDB3-2E75-335F-7E58-6795AEF0F349}"/>
              </a:ext>
            </a:extLst>
          </p:cNvPr>
          <p:cNvSpPr/>
          <p:nvPr/>
        </p:nvSpPr>
        <p:spPr>
          <a:xfrm>
            <a:off x="1779011" y="5153428"/>
            <a:ext cx="246184" cy="2394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194FD-7C1E-543D-B5D0-71ADB796EBE6}"/>
              </a:ext>
            </a:extLst>
          </p:cNvPr>
          <p:cNvSpPr/>
          <p:nvPr/>
        </p:nvSpPr>
        <p:spPr>
          <a:xfrm>
            <a:off x="1429436" y="4079631"/>
            <a:ext cx="1958533" cy="28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D76039C-6F3B-4F1B-08C2-DC21D8B7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001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1922</TotalTime>
  <Words>2338</Words>
  <Application>Microsoft Macintosh PowerPoint</Application>
  <PresentationFormat>Grand écran</PresentationFormat>
  <Paragraphs>788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Aptos</vt:lpstr>
      <vt:lpstr>Aptos Narrow</vt:lpstr>
      <vt:lpstr>Arial</vt:lpstr>
      <vt:lpstr>Trebuchet MS</vt:lpstr>
      <vt:lpstr>Wingdings 3</vt:lpstr>
      <vt:lpstr>Facette</vt:lpstr>
      <vt:lpstr>Polytech sur LinkedIn</vt:lpstr>
      <vt:lpstr>Résumé</vt:lpstr>
      <vt:lpstr>Pages LinkedIn « School » des Polytech</vt:lpstr>
      <vt:lpstr>Pages LinkedIn « School » Polytech</vt:lpstr>
      <vt:lpstr>TOP Polytech Lille, Nantes Copier-coller pages LinkedIn &amp; Liens</vt:lpstr>
      <vt:lpstr>Alumni des Polytech employés par les entreprises</vt:lpstr>
      <vt:lpstr>Alumni Polytech employés par les entreprises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Exemples Entreprises (1/3) avec plus de 100 employés Alumni Polytech</vt:lpstr>
      <vt:lpstr>Exemples Entreprises (2/3) avec plus de 100 employés Alumni Polytech</vt:lpstr>
      <vt:lpstr>Exemples Entreprises (3/3) avec plus de 100 employés Alumni Polytech</vt:lpstr>
      <vt:lpstr>Focus par étude</vt:lpstr>
      <vt:lpstr>Focus par étude Exemple Polytech Clermont</vt:lpstr>
      <vt:lpstr>Profils LinkedIn  avec étude Génie civil</vt:lpstr>
      <vt:lpstr>FOCUS TOP Occupation dans l’Entreprise </vt:lpstr>
      <vt:lpstr>Occupation dans l’entreprise Exemple Polytech Lille</vt:lpstr>
      <vt:lpstr>Profils LinkedIn par occupation et Polytech </vt:lpstr>
      <vt:lpstr>FOCUS International</vt:lpstr>
      <vt:lpstr>Profils LinkedIn Alumni par pays et Polytech </vt:lpstr>
      <vt:lpstr>Profils LinkedIn Alumni par pays pour les 16 Polytech réunis</vt:lpstr>
      <vt:lpstr>TOP 5 Entreprises par pays Nombre employés Alumni des 16 Polytech localisés dans le pays </vt:lpstr>
      <vt:lpstr>FOCUS par régions en France</vt:lpstr>
      <vt:lpstr>TOP 5 Entreprises par régions Nombre employés Alumnis 16 Polytech localisés dans la région</vt:lpstr>
      <vt:lpstr>FOCUS PhD</vt:lpstr>
      <vt:lpstr>Profils LinkedIn Alumni Polytech &amp; filtrés PhD </vt:lpstr>
      <vt:lpstr>Exemple Entreprises  Plus de 10 Profils PhD employés et Alumni Polytech  </vt:lpstr>
      <vt:lpstr>Résumé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Alain Bamberger</dc:creator>
  <cp:keywords/>
  <dc:description/>
  <cp:lastModifiedBy>Alain Bamberger</cp:lastModifiedBy>
  <cp:revision>42</cp:revision>
  <dcterms:created xsi:type="dcterms:W3CDTF">2025-06-26T12:39:28Z</dcterms:created>
  <dcterms:modified xsi:type="dcterms:W3CDTF">2025-07-06T06:57:56Z</dcterms:modified>
  <cp:category/>
</cp:coreProperties>
</file>