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79" r:id="rId3"/>
    <p:sldId id="285" r:id="rId4"/>
    <p:sldId id="280" r:id="rId5"/>
    <p:sldId id="314" r:id="rId6"/>
    <p:sldId id="291" r:id="rId7"/>
    <p:sldId id="286" r:id="rId8"/>
    <p:sldId id="317" r:id="rId9"/>
    <p:sldId id="307" r:id="rId10"/>
    <p:sldId id="308" r:id="rId11"/>
    <p:sldId id="318" r:id="rId12"/>
    <p:sldId id="288" r:id="rId13"/>
    <p:sldId id="316" r:id="rId14"/>
    <p:sldId id="304" r:id="rId15"/>
    <p:sldId id="305" r:id="rId16"/>
    <p:sldId id="299" r:id="rId17"/>
    <p:sldId id="294" r:id="rId18"/>
    <p:sldId id="295" r:id="rId19"/>
    <p:sldId id="296" r:id="rId20"/>
    <p:sldId id="297" r:id="rId21"/>
    <p:sldId id="300" r:id="rId22"/>
    <p:sldId id="301" r:id="rId23"/>
    <p:sldId id="298" r:id="rId24"/>
    <p:sldId id="303" r:id="rId25"/>
    <p:sldId id="306" r:id="rId26"/>
    <p:sldId id="315" r:id="rId27"/>
    <p:sldId id="292" r:id="rId28"/>
    <p:sldId id="289" r:id="rId29"/>
    <p:sldId id="290" r:id="rId30"/>
    <p:sldId id="313" r:id="rId31"/>
    <p:sldId id="287" r:id="rId32"/>
    <p:sldId id="309" r:id="rId33"/>
    <p:sldId id="310" r:id="rId34"/>
    <p:sldId id="312" r:id="rId35"/>
    <p:sldId id="311" r:id="rId36"/>
    <p:sldId id="319" r:id="rId37"/>
    <p:sldId id="320" r:id="rId3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2CA716A-0130-E2C3-00D0-0B436CE76BB6}" name="Alain Bamberger" initials="AB" userId="c9e36335239b4b2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39"/>
    <p:restoredTop sz="92041"/>
  </p:normalViewPr>
  <p:slideViewPr>
    <p:cSldViewPr snapToGrid="0">
      <p:cViewPr varScale="1">
        <p:scale>
          <a:sx n="117" d="100"/>
          <a:sy n="117" d="100"/>
        </p:scale>
        <p:origin x="13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77907-7500-6141-B1DD-8A8F79409A34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C0220-4287-DA48-800E-DAEADA0F3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8233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1924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C4E7B-4F15-7B02-717A-D2196E3A8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A4EBA91-E845-D671-A66F-7FD4FBFAF8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23AEF59-8164-94DA-C10E-A7F0DCA72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F8D81B5-BB2D-18DA-5342-2D816705A7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882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DF176-3792-41AA-AE95-75EAEBA0E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573056A-4ACA-0C61-98BB-AF453FD14C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559F58A-9DB8-FF7C-05BC-F125359CC8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637D82-0846-4A17-15B1-774335704A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0593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B2A2B-CE7E-123A-9224-457D1C366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7D0CDCB-98B2-75EF-01E9-D52CC3BCED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5BE6663-B287-6EE4-0B87-E50971DAD2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9EAF13-8872-5378-F433-6DBF880EEB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216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907D3-EF51-6EF4-8042-2E384F3C4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F406DB8-6577-0D84-5D5A-DC83165F37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F0BA9AE-D393-23A8-D275-E4CD4EC3EB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B5755E7-1DCA-98CC-B719-1282C87F1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8943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B0737-EF16-0B01-4B92-AB78D330C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9BEF8C2-FEBA-9270-2C47-BCB06F0C5B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4372181-5FE8-BD76-4A73-A4DA2EDF6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4F64DB-17A2-AF27-7D0C-1AA4B39A93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9713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8CC91-9CAC-32A8-C0EB-95E6C7252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2178162-B6ED-D783-8D1F-72E8DFF866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DE28956-741C-4CF1-4B22-89DC665BFA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1CB0D2-1233-9BF0-E197-D9351A1F6B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439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44CA2-5D50-412F-C95E-A8EB35FF9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437B5C9-1243-98BB-7D68-022CA6008C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170FC07-D977-EF1B-7B29-5C09B38FC2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DD416BF-A27C-39E2-3D41-892AA2CA64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159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D96D0-B730-7C53-3454-FF1B188F1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0F362D0-BBC9-B118-E6A7-ECD40D9575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8F1E6F9-F537-10A9-4868-4D86B26B5F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BDB928-067A-54BD-B897-EC638992A7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4351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4394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D23A7-21F2-EA46-6BEA-A4BE61595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6349C7A-A0C7-EF04-A4EC-F011575784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9BFD736-8F08-852B-D4DD-5630B79A24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36D3A7-4DB5-AB51-0A68-9BF020E31E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11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FB579-7169-45A8-0ABF-A8BA212A1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C96DA05-E25F-FD33-F49B-9B5C8C83CA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6A12976-521B-B45E-A957-F8C032C050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02C541-684D-BB28-88AC-273EC0909A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9187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DDEA7-CCD6-CFC6-3E43-2B94B58A9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A4B4C2E-84F5-7D51-D8BC-F44DCE006E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D4462CF-185F-5983-ABE3-8D6E81D6C7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2C9CF43-411D-7FD9-5F94-3B613B90D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57619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23805-8C23-C347-CD37-8FA82E12B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0FAD648-93A2-5A75-757C-9A2BAB8DC4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14E33AA-25C7-FE77-D05C-D01EE56FFB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C345F3-CC3F-43E7-D7A0-C58579347B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99540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9C1CB-EEE3-C01F-F5D4-EDF91F481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18F6890-B932-AF3C-0AEF-549C43D307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1807F88-B51A-7115-8185-D2BC3883B5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F5D376-77A6-CF8F-D2E2-94C090E2BB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64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7940B-F932-AC3D-EC37-C108A8A69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76ED7E8-1668-ECDE-1E6F-7C8845ACE8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B8910F8-57ED-FC44-0EFE-0D2BA6E2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92EC1F-F4BB-1901-EF0F-A2CCE51992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8520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7FAE0-BCD8-8F39-75EF-74FDFBCE8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8DDF295-1CE3-ED83-82C1-7E812953DA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2C9FD75-0123-69BD-2543-F5560074C7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B5B369-542A-56F4-CE6A-51BC0E4ACB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6119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362B1-B92F-FAA2-5B04-E53A29EB7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6785FF6-ACF8-DFF2-86A3-A4DF0B896F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CF3A743-AAE0-718D-D9C0-B8CB414025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BD191E-B46A-0015-1343-ED08865E23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001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83954-B516-BF1A-8D6E-3F41916E5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1F2DA31-D546-FCCA-B2B4-DEFAFAB683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442EB47-E591-D2C0-E137-E7AB639818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EA4748-01E2-B580-9B9C-1573F1BC9E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918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552B5-2286-215F-A91A-58051D9E5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7F8876F-B091-1EF6-EAB8-12CB732B59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DAFCB80-D9A6-EDB1-0557-3384F5204A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DCB3E8-3479-90E8-797A-322FF53A54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489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C4DA5-4021-7CE9-4E45-F9C29707E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B822CC5-DC5E-340A-C7AD-769CEC3C30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9CB65F0-330A-0B13-216A-9B671BA9C0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3C9120-EBBC-B08C-9BEB-7FB74D3542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86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5C163-5D65-F60C-A6FC-60E450855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DB7247B-1FA5-CF5E-0E75-A202FA56B0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FE8B51A-1DA5-5BEF-C6BD-9E51BFD9F3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CC2213F-1862-4C15-F960-358B801DB7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2948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C943F-167E-B3EF-7164-4B634B199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B6F8508-D4BC-147D-6842-E97E8C20A9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D6E0758-B039-0C25-9120-57362D4588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8D3EC9-EE26-4F91-EBDD-9E2634218A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782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3FAE6-DFB0-6416-13D8-B21FDF42A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D47861B-821F-9E09-750F-8EAD3D18E5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18D68D2-A93F-6472-920C-E60E7363E3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D52873-7257-564D-95FE-2F933BF039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C0220-4287-DA48-800E-DAEADA0F38F1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73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16050A-57C4-F562-5886-26FE45143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25FDD8-3419-A9AE-5856-C59D329F56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440630-8A8B-AF7F-FAE7-5B54C0ACA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5D68-5563-0842-A1F2-8F4853EE2692}" type="datetime1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5D8B60-2A84-4A26-D0F0-DC8954E8B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978714-7BB8-BD12-E0C0-E394B3E5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3069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66580-59E8-D2B7-AC2A-0411B53E5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86EFBF8-A7F5-5F25-BB83-1F71CF33EC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1020C2-2D95-0AF4-CAB5-6289E0B1A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8794-8792-5A46-8F44-E1DA73ACFF14}" type="datetime1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09E115-FC17-15D7-773F-1907F250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658334-F2DF-1E12-44B3-EB40CE4E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55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821CA7A-5AA3-67B9-347D-E6E869B2F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908C41-E947-0C9C-D5EC-72D4955E3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E4DCAF-05FC-2B69-6E79-BF336A27F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848F-B21A-B443-A7FB-5C7420357816}" type="datetime1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625BA6-363C-86B2-0C8A-4E7141F92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1175A6-F731-85FE-D5CF-663AA34C3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514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6FA2D4-76C8-D847-8042-F937B3F1D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E97E92-1019-EF11-B348-32D850D51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500C22-694D-22F4-E0F5-110ECD224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3F5D-55C4-014E-9941-BB40B76C8D2B}" type="datetime1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76FF32-488C-D2E9-62EB-563966E7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C86CD7-F395-E888-5682-0A20C2D26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67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32BC42-210E-56CF-4C73-0D8E49595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2425D3-96BE-69A6-0A73-F76187F08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554864-AAC5-22CE-D97C-A7BCCEEFF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B60A-A2C2-1141-8C84-F2500A05D3F8}" type="datetime1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DA95D7-DC92-97F5-1A23-E506F3D52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6D0E84-FDD3-A072-0A2E-53817C98F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94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AF14E6-C2FA-97CE-5E77-C1AA62CA1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E444B4-E613-2DA5-BDFF-5027C93E21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C67344E-C2EF-00DD-87CF-B21E17CBC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ABC260-A92D-CC74-1AF7-6E08A4716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355C-01B8-6648-9C8A-54F8A4E82659}" type="datetime1">
              <a:rPr lang="fr-FR" smtClean="0"/>
              <a:t>03/09/2025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D5EB06-7C67-319A-512F-4DAB2BB88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4A27F9-1D2D-D978-EACB-35D2C500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662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47DC2F-2E39-6D62-8CFD-4C7E55A5D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97E532-B2F0-7D50-AAC6-A225F46EA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6B4F56-0E16-B574-00AD-3051F67AD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38AC543-9D84-1DF9-9BCF-6874DD8AD6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8202CDA-B271-AA56-83EE-9F076E9EE5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CC35973-57C7-4BAB-F346-55C562B9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3826-7B94-2340-86B0-44985FC08D1B}" type="datetime1">
              <a:rPr lang="fr-FR" smtClean="0"/>
              <a:t>03/09/2025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43DA105-F09C-1E57-38AB-C59CDC0C3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952738F-5121-B11C-54E8-D3648F7C1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88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5F2FB-2585-840F-7D5E-8091E15CA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C47AACF-53A2-E9E5-67A6-A9D8A15FF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6A54-C5DE-8B46-9418-6E17C6F45F06}" type="datetime1">
              <a:rPr lang="fr-FR" smtClean="0"/>
              <a:t>03/09/2025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B8E55A-BDB2-4F94-2FC1-79DB8F60E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BB7E04-DF44-2BE5-2B9F-612F31DD2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705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5CC30FC-FDA1-0A74-742D-48FD495FA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FA87-974B-4047-8597-099D4F1D25BA}" type="datetime1">
              <a:rPr lang="fr-FR" smtClean="0"/>
              <a:t>03/09/2025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45A6A79-6202-EE82-A7FC-EF0E5ACF0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9FFC0B-7AB3-9D31-1955-C3B27CA5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86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1A14BD-F377-35B6-1096-B00F7B372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49F82F-230F-8C2D-E5B0-DF460192D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E2702B2-6FE2-1DAC-B511-BDA814BA6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9D8176-7AC8-8B6B-0289-21D184304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82998-D349-8247-AEDC-95B3F46194B2}" type="datetime1">
              <a:rPr lang="fr-FR" smtClean="0"/>
              <a:t>03/09/2025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156076-77CD-A744-6CAA-BABF0100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0CCD2C-3CB9-3259-3560-B647FFB69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01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304CD5-2D1F-033B-7358-85E6568AA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8471785-0389-C9D6-7E2C-2983FE9264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1BE72A-0E86-6076-6B97-AA11A3618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6BFDA8-0614-C304-03FD-7B68AFDD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AB29-D47F-4A4D-ADA4-9A4EACC9F856}" type="datetime1">
              <a:rPr lang="fr-FR" smtClean="0"/>
              <a:t>03/09/2025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471467-8863-E0BC-0E59-64E16A36F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CB622F-F48C-0C77-C1F9-33EE2615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846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315D86E-56C1-7657-C0D6-22C3E4472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D9461F-9832-C7FE-6CAB-F0A280DE1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65CAF5-5CCB-EDDB-1DC8-E60D525D5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BB6E6B-BEEE-9746-AA4D-022C4B4CE57E}" type="datetime1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CCD3BC-7F0F-E68B-0FB4-E5D3090E15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6672B3-F2E2-A25C-EA71-DE9E4CD7C6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7C56B7-19F2-7E42-BDC7-8D5FFDC2FF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32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inserm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13" Type="http://schemas.openxmlformats.org/officeDocument/2006/relationships/hyperlink" Target="https://www.linkedin.com/company/institut-pasteur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ird_2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26" Type="http://schemas.openxmlformats.org/officeDocument/2006/relationships/hyperlink" Target="https://www.linkedin.com/company/cea-leti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3" Type="http://schemas.openxmlformats.org/officeDocument/2006/relationships/hyperlink" Target="https://www.linkedin.com/company/cnrs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cnes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inserm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inria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17" Type="http://schemas.openxmlformats.org/officeDocument/2006/relationships/hyperlink" Target="https://www.linkedin.com/company/ird_2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cea-leti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https://www.linkedin.com/company/institutcurie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20" Type="http://schemas.openxmlformats.org/officeDocument/2006/relationships/hyperlink" Target="https://www.linkedin.com/company/onera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29" Type="http://schemas.openxmlformats.org/officeDocument/2006/relationships/hyperlink" Target="https://www.linkedin.com/company/ifpen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cea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11" Type="http://schemas.openxmlformats.org/officeDocument/2006/relationships/hyperlink" Target="https://www.linkedin.com/company/inria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cirad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5" Type="http://schemas.openxmlformats.org/officeDocument/2006/relationships/hyperlink" Target="https://www.linkedin.com/company/cea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institutcurie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cirad/people/?facetSchool=15250774%2C5059250%2C15092694%2C10826935%2C15138342%2C18863041%2C2590455%2C963638%2C15094133%2C39783%2C19143575%2C5272314%2C47886%2C18423073%2C15250261" TargetMode="External"/><Relationship Id="rId28" Type="http://schemas.openxmlformats.org/officeDocument/2006/relationships/hyperlink" Target="https://www.linkedin.com/company/cerema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10" Type="http://schemas.openxmlformats.org/officeDocument/2006/relationships/hyperlink" Target="https://www.linkedin.com/company/test-science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19" Type="http://schemas.openxmlformats.org/officeDocument/2006/relationships/hyperlink" Target="https://www.linkedin.com/company/onera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cnrs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9" Type="http://schemas.openxmlformats.org/officeDocument/2006/relationships/hyperlink" Target="https://www.linkedin.com/company/test-science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institut-pasteur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22" Type="http://schemas.openxmlformats.org/officeDocument/2006/relationships/hyperlink" Target="https://www.linkedin.com/company/cnes/people/?facetSchool=15250774%2C5059250%2C15092694%2C10826935%2C15138342%2C18863041%2C2590455%2C963638%2C15094133%2C39783%2C19143575%2C5272314%2C47886%2C18423073%2C15250261&amp;keywords=PhD%20OR%20Ph.DOR%20Docteur%20OR%20Doctorat%20OR%20Doctorant" TargetMode="External"/><Relationship Id="rId27" Type="http://schemas.openxmlformats.org/officeDocument/2006/relationships/hyperlink" Target="https://www.linkedin.com/company/cerema/people/?facetSchool=15250774%2C5059250%2C15092694%2C10826935%2C15138342%2C18863041%2C2590455%2C963638%2C15094133%2C39783%2C19143575%2C5272314%2C47886%2C18423073%2C15250261" TargetMode="External"/><Relationship Id="rId30" Type="http://schemas.openxmlformats.org/officeDocument/2006/relationships/hyperlink" Target="applewebdata://AA22A6CC-473F-4498-9487-39932F294D1F/PhD%20OR%20Ph.DOR%20Docteur%20OR%20Doctorat%20OR%20Doctoran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ctoratspi-entreprise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lumni-univ.com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company/groupe-caisse-des-d%C3%A9p%C3%B4ts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efor-groupe/people/?facetSchool=15250774%2C5059250%2C15092694%2C10826935%2C15138342%2C18863041%2C2590455%2C963638%2C15094133%2C39783%2C19143575%2C5272314%2C47886%2C18423073%2C15250261" TargetMode="External"/><Relationship Id="rId26" Type="http://schemas.openxmlformats.org/officeDocument/2006/relationships/hyperlink" Target="https://www.linkedin.com/company/pwc-france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bnp-paribas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ernstandyoung/people/?facetSchool=15250774%2C5059250%2C15092694%2C10826935%2C15138342%2C18863041%2C2590455%2C963638%2C15094133%2C39783%2C19143575%2C5272314%2C47886%2C18423073%2C15250261" TargetMode="External"/><Relationship Id="rId34" Type="http://schemas.openxmlformats.org/officeDocument/2006/relationships/hyperlink" Target="https://www.linkedin.com/company/natixis-corporate-investment-banking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bpce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ag2r-la-mondiale/people/?facetSchool=15250774%2C5059250%2C15092694%2C10826935%2C15138342%2C18863041%2C2590455%2C963638%2C15094133%2C39783%2C19143575%2C5272314%2C47886%2C18423073%2C15250261" TargetMode="External"/><Relationship Id="rId17" Type="http://schemas.openxmlformats.org/officeDocument/2006/relationships/hyperlink" Target="https://www.linkedin.com/company/la-banque-postale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pwc/people/?facetSchool=15250774%2C5059250%2C15092694%2C10826935%2C15138342%2C18863041%2C2590455%2C963638%2C15094133%2C39783%2C19143575%2C5272314%2C47886%2C18423073%2C15250261" TargetMode="External"/><Relationship Id="rId33" Type="http://schemas.openxmlformats.org/officeDocument/2006/relationships/hyperlink" Target="https://www.linkedin.com/company/cnp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6.xml"/><Relationship Id="rId16" Type="http://schemas.openxmlformats.org/officeDocument/2006/relationships/hyperlink" Target="https://www.linkedin.com/company/hsbc/people/?facetSchool=15250774%2C5059250%2C15092694%2C10826935%2C15138342%2C18863041%2C2590455%2C963638%2C15094133%2C39783%2C19143575%2C5272314%2C47886%2C18423073%2C15250261" TargetMode="External"/><Relationship Id="rId20" Type="http://schemas.openxmlformats.org/officeDocument/2006/relationships/hyperlink" Target="https://www.linkedin.com/company/maif/people/?facetSchool=15250774%2C5059250%2C15092694%2C10826935%2C15138342%2C18863041%2C2590455%2C963638%2C15094133%2C39783%2C19143575%2C5272314%2C47886%2C18423073%2C15250261" TargetMode="External"/><Relationship Id="rId29" Type="http://schemas.openxmlformats.org/officeDocument/2006/relationships/hyperlink" Target="https://www.linkedin.com/company/cic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credit-mutuel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axa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desjardins/people/?facetSchool=15250774%2C5059250%2C15092694%2C10826935%2C15138342%2C18863041%2C2590455%2C963638%2C15094133%2C39783%2C19143575%2C5272314%2C47886%2C18423073%2C15250261" TargetMode="External"/><Relationship Id="rId32" Type="http://schemas.openxmlformats.org/officeDocument/2006/relationships/hyperlink" Target="https://www.linkedin.com/company/credit-agricole-cib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credit-agricole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lcl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allianz/people/?facetSchool=15250774%2C5059250%2C15092694%2C10826935%2C15138342%2C18863041%2C2590455%2C963638%2C15094133%2C39783%2C19143575%2C5272314%2C47886%2C18423073%2C15250261" TargetMode="External"/><Relationship Id="rId28" Type="http://schemas.openxmlformats.org/officeDocument/2006/relationships/hyperlink" Target="https://www.linkedin.com/company/accenture/people/?facetSchool=15250774%2C5059250%2C15092694%2C10826935%2C15138342%2C18863041%2C2590455%2C963638%2C15094133%2C39783%2C19143575%2C5272314%2C47886%2C18423073%2C15250261" TargetMode="External"/><Relationship Id="rId36" Type="http://schemas.openxmlformats.org/officeDocument/2006/relationships/hyperlink" Target="https://www.linkedin.com/company/axa-france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bnpparibascorporateandinstitutionalbanking/people/?facetSchool=15250774%2C5059250%2C15092694%2C10826935%2C15138342%2C18863041%2C2590455%2C963638%2C15094133%2C39783%2C19143575%2C5272314%2C47886%2C18423073%2C15250261" TargetMode="External"/><Relationship Id="rId19" Type="http://schemas.openxmlformats.org/officeDocument/2006/relationships/hyperlink" Target="https://www.linkedin.com/company/deloitte/people/?facetSchool=15250774%2C5059250%2C15092694%2C10826935%2C15138342%2C18863041%2C2590455%2C963638%2C15094133%2C39783%2C19143575%2C5272314%2C47886%2C18423073%2C15250261" TargetMode="External"/><Relationship Id="rId31" Type="http://schemas.openxmlformats.org/officeDocument/2006/relationships/hyperlink" Target="https://www.linkedin.com/company/amundi-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bpifrance/people/?facetSchool=15250774%2C5059250%2C15092694%2C10826935%2C15138342%2C18863041%2C2590455%2C963638%2C15094133%2C39783%2C19143575%2C5272314%2C47886%2C18423073%2C15250261" TargetMode="External"/><Relationship Id="rId9" Type="http://schemas.openxmlformats.org/officeDocument/2006/relationships/hyperlink" Target="https://www.linkedin.com/company/societe-generale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kpmg/people/?facetSchool=15250774%2C5059250%2C15092694%2C10826935%2C15138342%2C18863041%2C2590455%2C963638%2C15094133%2C39783%2C19143575%2C5272314%2C47886%2C18423073%2C15250261" TargetMode="External"/><Relationship Id="rId22" Type="http://schemas.openxmlformats.org/officeDocument/2006/relationships/hyperlink" Target="https://www.linkedin.com/company/scaliangroup/people/?facetSchool=15250774%2C5059250%2C15092694%2C10826935%2C15138342%2C18863041%2C2590455%2C963638%2C15094133%2C39783%2C19143575%2C5272314%2C47886%2C18423073%2C15250261" TargetMode="External"/><Relationship Id="rId27" Type="http://schemas.openxmlformats.org/officeDocument/2006/relationships/hyperlink" Target="https://www.linkedin.com/company/devoteam/people/?facetSchool=15250774%2C5059250%2C15092694%2C10826935%2C15138342%2C18863041%2C2590455%2C963638%2C15094133%2C39783%2C19143575%2C5272314%2C47886%2C18423073%2C15250261" TargetMode="External"/><Relationship Id="rId30" Type="http://schemas.openxmlformats.org/officeDocument/2006/relationships/hyperlink" Target="https://www.linkedin.com/company/credit-mutuel-arkea/people/?facetSchool=15250774%2C5059250%2C15092694%2C10826935%2C15138342%2C18863041%2C2590455%2C963638%2C15094133%2C39783%2C19143575%2C5272314%2C47886%2C18423073%2C15250261" TargetMode="External"/><Relationship Id="rId35" Type="http://schemas.openxmlformats.org/officeDocument/2006/relationships/hyperlink" Target="https://www.linkedin.com/company/bnp-paribas-cardif/people/?facetSchool=15250774%2C5059250%2C15092694%2C10826935%2C15138342%2C18863041%2C2590455%2C963638%2C15094133%2C39783%2C19143575%2C5272314%2C47886%2C18423073%2C15250261" TargetMode="External"/><Relationship Id="rId8" Type="http://schemas.openxmlformats.org/officeDocument/2006/relationships/hyperlink" Target="https://www.linkedin.com/company/banque-de-france/people/?facetSchool=15250774%2C5059250%2C15092694%2C10826935%2C15138342%2C18863041%2C2590455%2C963638%2C15094133%2C39783%2C19143575%2C5272314%2C47886%2C18423073%2C15250261" TargetMode="Externa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hyperlink" Target="https://www.linkedin.com/company/kpmg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1" Type="http://schemas.openxmlformats.org/officeDocument/2006/relationships/hyperlink" Target="https://www.linkedin.com/company/ag2r-la-mondiale/people/?facetSchool=15250774%2C5059250%2C15092694%2C10826935%2C15138342%2C18863041%2C2590455%2C963638%2C15094133%2C39783%2C19143575%2C5272314%2C47886%2C18423073%2C15250261" TargetMode="External"/><Relationship Id="rId42" Type="http://schemas.openxmlformats.org/officeDocument/2006/relationships/hyperlink" Target="https://www.linkedin.com/company/scalian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7" Type="http://schemas.openxmlformats.org/officeDocument/2006/relationships/hyperlink" Target="https://www.linkedin.com/company/pwc/people/?facetSchool=15250774%2C5059250%2C15092694%2C10826935%2C15138342%2C18863041%2C2590455%2C963638%2C15094133%2C39783%2C19143575%2C5272314%2C47886%2C18423073%2C15250261" TargetMode="External"/><Relationship Id="rId63" Type="http://schemas.openxmlformats.org/officeDocument/2006/relationships/hyperlink" Target="https://www.linkedin.com/company/cnp/people/?facetSchool=15250774%2C5059250%2C15092694%2C10826935%2C15138342%2C18863041%2C2590455%2C963638%2C15094133%2C39783%2C19143575%2C5272314%2C47886%2C18423073%2C15250261" TargetMode="External"/><Relationship Id="rId68" Type="http://schemas.openxmlformats.org/officeDocument/2006/relationships/hyperlink" Target="https://www.linkedin.com/company/bnp-paribas-cardif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7" Type="http://schemas.openxmlformats.org/officeDocument/2006/relationships/hyperlink" Target="https://www.linkedin.com/company/credit-agricole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7.xml"/><Relationship Id="rId16" Type="http://schemas.openxmlformats.org/officeDocument/2006/relationships/hyperlink" Target="https://www.linkedin.com/company/societe-general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9" Type="http://schemas.openxmlformats.org/officeDocument/2006/relationships/hyperlink" Target="https://www.linkedin.com/company/hsbc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bpce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groupe-caisse-des-d%C3%A9p%C3%B4t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2" Type="http://schemas.openxmlformats.org/officeDocument/2006/relationships/hyperlink" Target="https://www.linkedin.com/company/la-banque-postal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7" Type="http://schemas.openxmlformats.org/officeDocument/2006/relationships/hyperlink" Target="https://www.linkedin.com/company/maif/people/?facetSchool=15250774%2C5059250%2C15092694%2C10826935%2C15138342%2C18863041%2C2590455%2C963638%2C15094133%2C39783%2C19143575%2C5272314%2C47886%2C18423073%2C15250261" TargetMode="External"/><Relationship Id="rId40" Type="http://schemas.openxmlformats.org/officeDocument/2006/relationships/hyperlink" Target="https://www.linkedin.com/company/ernstandyoung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5" Type="http://schemas.openxmlformats.org/officeDocument/2006/relationships/hyperlink" Target="https://www.linkedin.com/company/desjardins/people/?facetSchool=15250774%2C5059250%2C15092694%2C10826935%2C15138342%2C18863041%2C2590455%2C963638%2C15094133%2C39783%2C19143575%2C5272314%2C47886%2C18423073%2C15250261" TargetMode="External"/><Relationship Id="rId53" Type="http://schemas.openxmlformats.org/officeDocument/2006/relationships/hyperlink" Target="https://www.linkedin.com/company/accenture/people/?facetSchool=15250774%2C5059250%2C15092694%2C10826935%2C15138342%2C18863041%2C2590455%2C963638%2C15094133%2C39783%2C19143575%2C5272314%2C47886%2C18423073%2C15250261" TargetMode="External"/><Relationship Id="rId58" Type="http://schemas.openxmlformats.org/officeDocument/2006/relationships/hyperlink" Target="https://www.linkedin.com/company/credit-mutuel-arkea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66" Type="http://schemas.openxmlformats.org/officeDocument/2006/relationships/hyperlink" Target="https://www.linkedin.com/company/natixis-corporate-investment-banking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" Type="http://schemas.openxmlformats.org/officeDocument/2006/relationships/hyperlink" Target="https://www.linkedin.com/company/bpifrance/people/?facetSchool=15250774%2C5059250%2C15092694%2C10826935%2C15138342%2C18863041%2C2590455%2C963638%2C15094133%2C39783%2C19143575%2C5272314%2C47886%2C18423073%2C15250261" TargetMode="External"/><Relationship Id="rId61" Type="http://schemas.openxmlformats.org/officeDocument/2006/relationships/hyperlink" Target="https://www.linkedin.com/company/credit-agricole-cib/people/?facetSchool=15250774%2C5059250%2C15092694%2C10826935%2C15138342%2C18863041%2C2590455%2C963638%2C15094133%2C39783%2C19143575%2C5272314%2C47886%2C18423073%2C15250261" TargetMode="External"/><Relationship Id="rId19" Type="http://schemas.openxmlformats.org/officeDocument/2006/relationships/hyperlink" Target="https://www.linkedin.com/company/axa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banque-de-franc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2" Type="http://schemas.openxmlformats.org/officeDocument/2006/relationships/hyperlink" Target="https://www.linkedin.com/company/ag2r-la-mondial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7" Type="http://schemas.openxmlformats.org/officeDocument/2006/relationships/hyperlink" Target="https://www.linkedin.com/company/lcl/people/?facetSchool=15250774%2C5059250%2C15092694%2C10826935%2C15138342%2C18863041%2C2590455%2C963638%2C15094133%2C39783%2C19143575%2C5272314%2C47886%2C18423073%2C15250261" TargetMode="External"/><Relationship Id="rId30" Type="http://schemas.openxmlformats.org/officeDocument/2006/relationships/hyperlink" Target="https://www.linkedin.com/company/hsbc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5" Type="http://schemas.openxmlformats.org/officeDocument/2006/relationships/hyperlink" Target="https://www.linkedin.com/company/deloitte/people/?facetSchool=15250774%2C5059250%2C15092694%2C10826935%2C15138342%2C18863041%2C2590455%2C963638%2C15094133%2C39783%2C19143575%2C5272314%2C47886%2C18423073%2C15250261" TargetMode="External"/><Relationship Id="rId43" Type="http://schemas.openxmlformats.org/officeDocument/2006/relationships/hyperlink" Target="https://www.linkedin.com/company/allianz/people/?facetSchool=15250774%2C5059250%2C15092694%2C10826935%2C15138342%2C18863041%2C2590455%2C963638%2C15094133%2C39783%2C19143575%2C5272314%2C47886%2C18423073%2C15250261" TargetMode="External"/><Relationship Id="rId48" Type="http://schemas.openxmlformats.org/officeDocument/2006/relationships/hyperlink" Target="https://www.linkedin.com/company/pwc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6" Type="http://schemas.openxmlformats.org/officeDocument/2006/relationships/hyperlink" Target="https://www.linkedin.com/company/cic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64" Type="http://schemas.openxmlformats.org/officeDocument/2006/relationships/hyperlink" Target="https://www.linkedin.com/company/cn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69" Type="http://schemas.openxmlformats.org/officeDocument/2006/relationships/hyperlink" Target="https://www.linkedin.com/company/axa-france/people/?facetSchool=15250774%2C5059250%2C15092694%2C10826935%2C15138342%2C18863041%2C2590455%2C963638%2C15094133%2C39783%2C19143575%2C5272314%2C47886%2C18423073%2C15250261" TargetMode="External"/><Relationship Id="rId8" Type="http://schemas.openxmlformats.org/officeDocument/2006/relationships/hyperlink" Target="https://www.linkedin.com/company/credit-agricol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1" Type="http://schemas.openxmlformats.org/officeDocument/2006/relationships/hyperlink" Target="https://www.linkedin.com/company/devoteam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bnp-paribas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bpc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7" Type="http://schemas.openxmlformats.org/officeDocument/2006/relationships/hyperlink" Target="https://www.linkedin.com/company/bnpparibascorporateandinstitutionalbanking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kpmg/people/?facetSchool=15250774%2C5059250%2C15092694%2C10826935%2C15138342%2C18863041%2C2590455%2C963638%2C15094133%2C39783%2C19143575%2C5272314%2C47886%2C18423073%2C15250261" TargetMode="External"/><Relationship Id="rId33" Type="http://schemas.openxmlformats.org/officeDocument/2006/relationships/hyperlink" Target="https://www.linkedin.com/company/efor-groupe/people/?facetSchool=15250774%2C5059250%2C15092694%2C10826935%2C15138342%2C18863041%2C2590455%2C963638%2C15094133%2C39783%2C19143575%2C5272314%2C47886%2C18423073%2C15250261" TargetMode="External"/><Relationship Id="rId38" Type="http://schemas.openxmlformats.org/officeDocument/2006/relationships/hyperlink" Target="https://www.linkedin.com/company/maif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6" Type="http://schemas.openxmlformats.org/officeDocument/2006/relationships/hyperlink" Target="https://www.linkedin.com/company/desjardin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9" Type="http://schemas.openxmlformats.org/officeDocument/2006/relationships/hyperlink" Target="https://www.linkedin.com/company/amundi-/people/?facetSchool=15250774%2C5059250%2C15092694%2C10826935%2C15138342%2C18863041%2C2590455%2C963638%2C15094133%2C39783%2C19143575%2C5272314%2C47886%2C18423073%2C15250261" TargetMode="External"/><Relationship Id="rId67" Type="http://schemas.openxmlformats.org/officeDocument/2006/relationships/hyperlink" Target="https://www.linkedin.com/company/bnp-paribas-cardif/people/?facetSchool=15250774%2C5059250%2C15092694%2C10826935%2C15138342%2C18863041%2C2590455%2C963638%2C15094133%2C39783%2C19143575%2C5272314%2C47886%2C18423073%2C15250261" TargetMode="External"/><Relationship Id="rId20" Type="http://schemas.openxmlformats.org/officeDocument/2006/relationships/hyperlink" Target="https://www.linkedin.com/company/axa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1" Type="http://schemas.openxmlformats.org/officeDocument/2006/relationships/hyperlink" Target="https://www.linkedin.com/company/scaliangroup/people/?facetSchool=15250774%2C5059250%2C15092694%2C10826935%2C15138342%2C18863041%2C2590455%2C963638%2C15094133%2C39783%2C19143575%2C5272314%2C47886%2C18423073%2C15250261" TargetMode="External"/><Relationship Id="rId54" Type="http://schemas.openxmlformats.org/officeDocument/2006/relationships/hyperlink" Target="https://www.linkedin.com/company/accentur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62" Type="http://schemas.openxmlformats.org/officeDocument/2006/relationships/hyperlink" Target="https://www.linkedin.com/company/credit-agricole-cib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70" Type="http://schemas.openxmlformats.org/officeDocument/2006/relationships/hyperlink" Target="https://www.linkedin.com/company/axa-franc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bpifranc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5" Type="http://schemas.openxmlformats.org/officeDocument/2006/relationships/hyperlink" Target="https://www.linkedin.com/company/societe-generale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groupe-caisse-des-d%C3%A9p%C3%B4ts/people/?facetSchool=15250774%2C5059250%2C15092694%2C10826935%2C15138342%2C18863041%2C2590455%2C963638%2C15094133%2C39783%2C19143575%2C5272314%2C47886%2C18423073%2C15250261" TargetMode="External"/><Relationship Id="rId28" Type="http://schemas.openxmlformats.org/officeDocument/2006/relationships/hyperlink" Target="https://www.linkedin.com/company/lcl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6" Type="http://schemas.openxmlformats.org/officeDocument/2006/relationships/hyperlink" Target="https://www.linkedin.com/company/deloitt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9" Type="http://schemas.openxmlformats.org/officeDocument/2006/relationships/hyperlink" Target="https://www.linkedin.com/company/pwc-france/people/?facetSchool=15250774%2C5059250%2C15092694%2C10826935%2C15138342%2C18863041%2C2590455%2C963638%2C15094133%2C39783%2C19143575%2C5272314%2C47886%2C18423073%2C15250261" TargetMode="External"/><Relationship Id="rId57" Type="http://schemas.openxmlformats.org/officeDocument/2006/relationships/hyperlink" Target="https://www.linkedin.com/company/credit-mutuel-arkea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credit-mutuel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1" Type="http://schemas.openxmlformats.org/officeDocument/2006/relationships/hyperlink" Target="https://www.linkedin.com/company/la-banque-postale/people/?facetSchool=15250774%2C5059250%2C15092694%2C10826935%2C15138342%2C18863041%2C2590455%2C963638%2C15094133%2C39783%2C19143575%2C5272314%2C47886%2C18423073%2C15250261" TargetMode="External"/><Relationship Id="rId44" Type="http://schemas.openxmlformats.org/officeDocument/2006/relationships/hyperlink" Target="https://www.linkedin.com/company/allianz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2" Type="http://schemas.openxmlformats.org/officeDocument/2006/relationships/hyperlink" Target="https://www.linkedin.com/company/devoteam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60" Type="http://schemas.openxmlformats.org/officeDocument/2006/relationships/hyperlink" Target="https://www.linkedin.com/company/amundi-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65" Type="http://schemas.openxmlformats.org/officeDocument/2006/relationships/hyperlink" Target="https://www.linkedin.com/company/natixis-corporate-investment-banking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bnp-pariba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9" Type="http://schemas.openxmlformats.org/officeDocument/2006/relationships/hyperlink" Target="https://www.linkedin.com/company/credit-mutuel/people/?facetSchool=15250774%2C5059250%2C15092694%2C10826935%2C15138342%2C18863041%2C2590455%2C963638%2C15094133%2C39783%2C19143575%2C5272314%2C47886%2C18423073%2C15250261" TargetMode="External"/><Relationship Id="rId13" Type="http://schemas.openxmlformats.org/officeDocument/2006/relationships/hyperlink" Target="https://www.linkedin.com/company/banque-de-france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bnpparibascorporateandinstitutionalbanking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9" Type="http://schemas.openxmlformats.org/officeDocument/2006/relationships/hyperlink" Target="https://www.linkedin.com/company/ernstandyoung/people/?facetSchool=15250774%2C5059250%2C15092694%2C10826935%2C15138342%2C18863041%2C2590455%2C963638%2C15094133%2C39783%2C19143575%2C5272314%2C47886%2C18423073%2C15250261" TargetMode="External"/><Relationship Id="rId34" Type="http://schemas.openxmlformats.org/officeDocument/2006/relationships/hyperlink" Target="https://www.linkedin.com/company/efor-group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0" Type="http://schemas.openxmlformats.org/officeDocument/2006/relationships/hyperlink" Target="https://www.linkedin.com/company/pwc-franc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5" Type="http://schemas.openxmlformats.org/officeDocument/2006/relationships/hyperlink" Target="https://www.linkedin.com/company/cic/people/?facetSchool=15250774%2C5059250%2C15092694%2C10826935%2C15138342%2C18863041%2C2590455%2C963638%2C15094133%2C39783%2C19143575%2C5272314%2C47886%2C18423073%2C15250261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google/people/?facetSchool=15250774%2C5059250%2C15092694%2C10826935%2C15138342%2C18863041%2C2590455%2C963638%2C15094133%2C39783%2C19143575%2C5272314%2C47886%2C18423073%2C15250261" TargetMode="External"/><Relationship Id="rId13" Type="http://schemas.openxmlformats.org/officeDocument/2006/relationships/hyperlink" Target="https://www.linkedin.com/company/amazon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apple/people/?facetSchool=15250774%2C5059250%2C15092694%2C10826935%2C15138342%2C18863041%2C2590455%2C963638%2C15094133%2C39783%2C19143575%2C5272314%2C47886%2C18423073%2C15250261" TargetMode="External"/><Relationship Id="rId26" Type="http://schemas.openxmlformats.org/officeDocument/2006/relationships/hyperlink" Target="https://www.linkedin.com/company/cs-sopra-steria-company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capgemini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inetum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thales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ubisoft/people/?facetSchool=15250774%2C5059250%2C15092694%2C10826935%2C15138342%2C18863041%2C2590455%2C963638%2C15094133%2C39783%2C19143575%2C5272314%2C47886%2C18423073%2C15250261" TargetMode="External"/><Relationship Id="rId17" Type="http://schemas.openxmlformats.org/officeDocument/2006/relationships/hyperlink" Target="https://www.linkedin.com/company/akkodis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amadeus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8.xml"/><Relationship Id="rId16" Type="http://schemas.openxmlformats.org/officeDocument/2006/relationships/hyperlink" Target="https://www.linkedin.com/company/sfr/people/?facetSchool=15250774%2C5059250%2C15092694%2C10826935%2C15138342%2C18863041%2C2590455%2C963638%2C15094133%2C39783%2C19143575%2C5272314%2C47886%2C18423073%2C15250261" TargetMode="External"/><Relationship Id="rId20" Type="http://schemas.openxmlformats.org/officeDocument/2006/relationships/hyperlink" Target="https://www.linkedin.com/company/astek/people/?facetSchool=15250774%2C5059250%2C15092694%2C10826935%2C15138342%2C18863041%2C2590455%2C963638%2C15094133%2C39783%2C19143575%2C5272314%2C47886%2C18423073%2C15250261" TargetMode="External"/><Relationship Id="rId29" Type="http://schemas.openxmlformats.org/officeDocument/2006/relationships/hyperlink" Target="https://www.linkedin.com/company/bouygues-telecom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ibm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cgi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sap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orange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orange-business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sii/people/?facetSchool=15250774%2C5059250%2C15092694%2C10826935%2C15138342%2C18863041%2C2590455%2C963638%2C15094133%2C39783%2C19143575%2C5272314%2C47886%2C18423073%2C15250261" TargetMode="External"/><Relationship Id="rId28" Type="http://schemas.openxmlformats.org/officeDocument/2006/relationships/hyperlink" Target="https://www.linkedin.com/company/meta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sogeti/people/?facetSchool=15250774%2C5059250%2C15092694%2C10826935%2C15138342%2C18863041%2C2590455%2C963638%2C15094133%2C39783%2C19143575%2C5272314%2C47886%2C18423073%2C15250261" TargetMode="External"/><Relationship Id="rId19" Type="http://schemas.openxmlformats.org/officeDocument/2006/relationships/hyperlink" Target="https://www.linkedin.com/company/atos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dassaultsystemes/people/?facetSchool=15250774%2C5059250%2C15092694%2C10826935%2C15138342%2C18863041%2C2590455%2C963638%2C15094133%2C39783%2C19143575%2C5272314%2C47886%2C18423073%2C15250261" TargetMode="External"/><Relationship Id="rId9" Type="http://schemas.openxmlformats.org/officeDocument/2006/relationships/hyperlink" Target="https://www.linkedin.com/company/soprasteria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microsoft/people/?facetSchool=15250774%2C5059250%2C15092694%2C10826935%2C15138342%2C18863041%2C2590455%2C963638%2C15094133%2C39783%2C19143575%2C5272314%2C47886%2C18423073%2C15250261" TargetMode="External"/><Relationship Id="rId22" Type="http://schemas.openxmlformats.org/officeDocument/2006/relationships/hyperlink" Target="https://www.linkedin.com/company/eviden/people/?facetSchool=15250774%2C5059250%2C15092694%2C10826935%2C15138342%2C18863041%2C2590455%2C963638%2C15094133%2C39783%2C19143575%2C5272314%2C47886%2C18423073%2C15250261" TargetMode="External"/><Relationship Id="rId27" Type="http://schemas.openxmlformats.org/officeDocument/2006/relationships/hyperlink" Target="https://www.linkedin.com/company/expleo-group/people/?facetSchool=15250774%2C5059250%2C15092694%2C10826935%2C15138342%2C18863041%2C2590455%2C963638%2C15094133%2C39783%2C19143575%2C5272314%2C47886%2C18423073%2C15250261" TargetMode="External"/><Relationship Id="rId30" Type="http://schemas.openxmlformats.org/officeDocument/2006/relationships/hyperlink" Target="https://www.linkedin.com/company/nokia/people/?facetSchool=15250774%2C5059250%2C15092694%2C10826935%2C15138342%2C18863041%2C2590455%2C963638%2C15094133%2C39783%2C19143575%2C5272314%2C47886%2C18423073%2C15250261" TargetMode="Externa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company/google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sogeti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6" Type="http://schemas.openxmlformats.org/officeDocument/2006/relationships/hyperlink" Target="https://www.linkedin.com/company/microsoft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9" Type="http://schemas.openxmlformats.org/officeDocument/2006/relationships/hyperlink" Target="https://www.linkedin.com/company/inetum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ubisoft/people/?facetSchool=15250774%2C5059250%2C15092694%2C10826935%2C15138342%2C18863041%2C2590455%2C963638%2C15094133%2C39783%2C19143575%2C5272314%2C47886%2C18423073%2C15250261" TargetMode="External"/><Relationship Id="rId34" Type="http://schemas.openxmlformats.org/officeDocument/2006/relationships/hyperlink" Target="https://www.linkedin.com/company/appl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2" Type="http://schemas.openxmlformats.org/officeDocument/2006/relationships/hyperlink" Target="https://www.linkedin.com/company/eviden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7" Type="http://schemas.openxmlformats.org/officeDocument/2006/relationships/hyperlink" Target="https://www.linkedin.com/company/amadeus/people/?facetSchool=15250774%2C5059250%2C15092694%2C10826935%2C15138342%2C18863041%2C2590455%2C963638%2C15094133%2C39783%2C19143575%2C5272314%2C47886%2C18423073%2C15250261" TargetMode="External"/><Relationship Id="rId50" Type="http://schemas.openxmlformats.org/officeDocument/2006/relationships/hyperlink" Target="https://www.linkedin.com/company/cs-sopra-steria-company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5" Type="http://schemas.openxmlformats.org/officeDocument/2006/relationships/hyperlink" Target="https://www.linkedin.com/company/bouygues-telecom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orange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9.xml"/><Relationship Id="rId16" Type="http://schemas.openxmlformats.org/officeDocument/2006/relationships/hyperlink" Target="https://www.linkedin.com/company/soprasteria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9" Type="http://schemas.openxmlformats.org/officeDocument/2006/relationships/hyperlink" Target="https://www.linkedin.com/company/sfr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thales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amazon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2" Type="http://schemas.openxmlformats.org/officeDocument/2006/relationships/hyperlink" Target="https://www.linkedin.com/company/akkodi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7" Type="http://schemas.openxmlformats.org/officeDocument/2006/relationships/hyperlink" Target="https://www.linkedin.com/company/astek/people/?facetSchool=15250774%2C5059250%2C15092694%2C10826935%2C15138342%2C18863041%2C2590455%2C963638%2C15094133%2C39783%2C19143575%2C5272314%2C47886%2C18423073%2C15250261" TargetMode="External"/><Relationship Id="rId40" Type="http://schemas.openxmlformats.org/officeDocument/2006/relationships/hyperlink" Target="https://www.linkedin.com/company/inetum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5" Type="http://schemas.openxmlformats.org/officeDocument/2006/relationships/hyperlink" Target="https://www.linkedin.com/company/sap/people/?facetSchool=15250774%2C5059250%2C15092694%2C10826935%2C15138342%2C18863041%2C2590455%2C963638%2C15094133%2C39783%2C19143575%2C5272314%2C47886%2C18423073%2C15250261" TargetMode="External"/><Relationship Id="rId53" Type="http://schemas.openxmlformats.org/officeDocument/2006/relationships/hyperlink" Target="https://www.linkedin.com/company/meta/people/?facetSchool=15250774%2C5059250%2C15092694%2C10826935%2C15138342%2C18863041%2C2590455%2C963638%2C15094133%2C39783%2C19143575%2C5272314%2C47886%2C18423073%2C15250261" TargetMode="External"/><Relationship Id="rId58" Type="http://schemas.openxmlformats.org/officeDocument/2006/relationships/hyperlink" Target="https://www.linkedin.com/company/nokia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" Type="http://schemas.openxmlformats.org/officeDocument/2006/relationships/hyperlink" Target="https://www.linkedin.com/company/dassaultsystemes/people/?facetSchool=15250774%2C5059250%2C15092694%2C10826935%2C15138342%2C18863041%2C2590455%2C963638%2C15094133%2C39783%2C19143575%2C5272314%2C47886%2C18423073%2C15250261" TargetMode="External"/><Relationship Id="rId19" Type="http://schemas.openxmlformats.org/officeDocument/2006/relationships/hyperlink" Target="https://www.linkedin.com/company/cgi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capgemini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9" Type="http://schemas.openxmlformats.org/officeDocument/2006/relationships/hyperlink" Target="https://www.linkedin.com/company/ibm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googl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2" Type="http://schemas.openxmlformats.org/officeDocument/2006/relationships/hyperlink" Target="https://www.linkedin.com/company/ubisoft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7" Type="http://schemas.openxmlformats.org/officeDocument/2006/relationships/hyperlink" Target="https://www.linkedin.com/company/orange-business/people/?facetSchool=15250774%2C5059250%2C15092694%2C10826935%2C15138342%2C18863041%2C2590455%2C963638%2C15094133%2C39783%2C19143575%2C5272314%2C47886%2C18423073%2C15250261" TargetMode="External"/><Relationship Id="rId30" Type="http://schemas.openxmlformats.org/officeDocument/2006/relationships/hyperlink" Target="https://www.linkedin.com/company/sfr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5" Type="http://schemas.openxmlformats.org/officeDocument/2006/relationships/hyperlink" Target="https://www.linkedin.com/company/atos/people/?facetSchool=15250774%2C5059250%2C15092694%2C10826935%2C15138342%2C18863041%2C2590455%2C963638%2C15094133%2C39783%2C19143575%2C5272314%2C47886%2C18423073%2C15250261" TargetMode="External"/><Relationship Id="rId43" Type="http://schemas.openxmlformats.org/officeDocument/2006/relationships/hyperlink" Target="https://www.linkedin.com/company/sii/people/?facetSchool=15250774%2C5059250%2C15092694%2C10826935%2C15138342%2C18863041%2C2590455%2C963638%2C15094133%2C39783%2C19143575%2C5272314%2C47886%2C18423073%2C15250261" TargetMode="External"/><Relationship Id="rId48" Type="http://schemas.openxmlformats.org/officeDocument/2006/relationships/hyperlink" Target="https://www.linkedin.com/company/amadeu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6" Type="http://schemas.openxmlformats.org/officeDocument/2006/relationships/hyperlink" Target="https://www.linkedin.com/company/bouygues-telecom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8" Type="http://schemas.openxmlformats.org/officeDocument/2006/relationships/hyperlink" Target="https://www.linkedin.com/company/orang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1" Type="http://schemas.openxmlformats.org/officeDocument/2006/relationships/hyperlink" Target="https://www.linkedin.com/company/expleo-group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capgemini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thale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7" Type="http://schemas.openxmlformats.org/officeDocument/2006/relationships/hyperlink" Target="https://www.linkedin.com/company/sogeti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microsoft/people/?facetSchool=15250774%2C5059250%2C15092694%2C10826935%2C15138342%2C18863041%2C2590455%2C963638%2C15094133%2C39783%2C19143575%2C5272314%2C47886%2C18423073%2C15250261" TargetMode="External"/><Relationship Id="rId33" Type="http://schemas.openxmlformats.org/officeDocument/2006/relationships/hyperlink" Target="https://www.linkedin.com/company/apple/people/?facetSchool=15250774%2C5059250%2C15092694%2C10826935%2C15138342%2C18863041%2C2590455%2C963638%2C15094133%2C39783%2C19143575%2C5272314%2C47886%2C18423073%2C15250261" TargetMode="External"/><Relationship Id="rId38" Type="http://schemas.openxmlformats.org/officeDocument/2006/relationships/hyperlink" Target="https://www.linkedin.com/company/astek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6" Type="http://schemas.openxmlformats.org/officeDocument/2006/relationships/hyperlink" Target="https://www.linkedin.com/company/sa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0" Type="http://schemas.openxmlformats.org/officeDocument/2006/relationships/hyperlink" Target="https://www.linkedin.com/company/cgi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1" Type="http://schemas.openxmlformats.org/officeDocument/2006/relationships/hyperlink" Target="https://www.linkedin.com/company/eviden/people/?facetSchool=15250774%2C5059250%2C15092694%2C10826935%2C15138342%2C18863041%2C2590455%2C963638%2C15094133%2C39783%2C19143575%2C5272314%2C47886%2C18423073%2C15250261" TargetMode="External"/><Relationship Id="rId54" Type="http://schemas.openxmlformats.org/officeDocument/2006/relationships/hyperlink" Target="https://www.linkedin.com/company/meta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dassaultsysteme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5" Type="http://schemas.openxmlformats.org/officeDocument/2006/relationships/hyperlink" Target="https://www.linkedin.com/company/soprasteria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amazon/people/?facetSchool=15250774%2C5059250%2C15092694%2C10826935%2C15138342%2C18863041%2C2590455%2C963638%2C15094133%2C39783%2C19143575%2C5272314%2C47886%2C18423073%2C15250261" TargetMode="External"/><Relationship Id="rId28" Type="http://schemas.openxmlformats.org/officeDocument/2006/relationships/hyperlink" Target="https://www.linkedin.com/company/orange-busines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6" Type="http://schemas.openxmlformats.org/officeDocument/2006/relationships/hyperlink" Target="https://www.linkedin.com/company/ato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9" Type="http://schemas.openxmlformats.org/officeDocument/2006/relationships/hyperlink" Target="https://www.linkedin.com/company/cs-sopra-steria-company/people/?facetSchool=15250774%2C5059250%2C15092694%2C10826935%2C15138342%2C18863041%2C2590455%2C963638%2C15094133%2C39783%2C19143575%2C5272314%2C47886%2C18423073%2C15250261" TargetMode="External"/><Relationship Id="rId57" Type="http://schemas.openxmlformats.org/officeDocument/2006/relationships/hyperlink" Target="https://www.linkedin.com/company/nokia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ibm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1" Type="http://schemas.openxmlformats.org/officeDocument/2006/relationships/hyperlink" Target="https://www.linkedin.com/company/akkodis/people/?facetSchool=15250774%2C5059250%2C15092694%2C10826935%2C15138342%2C18863041%2C2590455%2C963638%2C15094133%2C39783%2C19143575%2C5272314%2C47886%2C18423073%2C15250261" TargetMode="External"/><Relationship Id="rId44" Type="http://schemas.openxmlformats.org/officeDocument/2006/relationships/hyperlink" Target="https://www.linkedin.com/company/sii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2" Type="http://schemas.openxmlformats.org/officeDocument/2006/relationships/hyperlink" Target="https://www.linkedin.com/company/expleo-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airbus-defence-and-space/people/?facetSchool=15250774%2C5059250%2C15092694%2C10826935%2C15138342%2C18863041%2C2590455%2C963638%2C15094133%2C39783%2C19143575%2C5272314%2C47886%2C18423073%2C15250261" TargetMode="External"/><Relationship Id="rId13" Type="http://schemas.openxmlformats.org/officeDocument/2006/relationships/hyperlink" Target="https://www.linkedin.com/company/alstom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dassault-aviation/people/?facetSchool=15250774%2C5059250%2C15092694%2C10826935%2C15138342%2C18863041%2C2590455%2C963638%2C15094133%2C39783%2C19143575%2C5272314%2C47886%2C18423073%2C15250261" TargetMode="External"/><Relationship Id="rId26" Type="http://schemas.openxmlformats.org/officeDocument/2006/relationships/hyperlink" Target="https://www.linkedin.com/company/forvia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safran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airbus-helicopters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sncf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volvo-group/people/?facetSchool=15250774%2C5059250%2C15092694%2C10826935%2C15138342%2C18863041%2C2590455%2C963638%2C15094133%2C39783%2C19143575%2C5272314%2C47886%2C18423073%2C15250261" TargetMode="External"/><Relationship Id="rId17" Type="http://schemas.openxmlformats.org/officeDocument/2006/relationships/hyperlink" Target="https://www.linkedin.com/company/sncf-voyageurs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stellantis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10.xml"/><Relationship Id="rId16" Type="http://schemas.openxmlformats.org/officeDocument/2006/relationships/hyperlink" Target="https://www.linkedin.com/company/ratp/people/?facetSchool=15250774%2C5059250%2C15092694%2C10826935%2C15138342%2C18863041%2C2590455%2C963638%2C15094133%2C39783%2C19143575%2C5272314%2C47886%2C18423073%2C15250261" TargetMode="External"/><Relationship Id="rId20" Type="http://schemas.openxmlformats.org/officeDocument/2006/relationships/hyperlink" Target="https://www.linkedin.com/company/ceva-logistics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valeo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sncf-r%C3%A9seau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daher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airbusgroup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renaultgroup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naval-group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arianegroup/people/?facetSchool=15250774%2C5059250%2C15092694%2C10826935%2C15138342%2C18863041%2C2590455%2C963638%2C15094133%2C39783%2C19143575%2C5272314%2C47886%2C18423073%2C15250261" TargetMode="External"/><Relationship Id="rId19" Type="http://schemas.openxmlformats.org/officeDocument/2006/relationships/hyperlink" Target="https://www.linkedin.com/company/air-france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michelin/people/?facetSchool=15250774%2C5059250%2C15092694%2C10826935%2C15138342%2C18863041%2C2590455%2C963638%2C15094133%2C39783%2C19143575%2C5272314%2C47886%2C18423073%2C15250261" TargetMode="External"/><Relationship Id="rId9" Type="http://schemas.openxmlformats.org/officeDocument/2006/relationships/hyperlink" Target="https://www.linkedin.com/company/la-poste-groupe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thales-alenia-space/people/?facetSchool=15250774%2C5059250%2C15092694%2C10826935%2C15138342%2C18863041%2C2590455%2C963638%2C15094133%2C39783%2C19143575%2C5272314%2C47886%2C18423073%2C15250261" TargetMode="External"/><Relationship Id="rId22" Type="http://schemas.openxmlformats.org/officeDocument/2006/relationships/hyperlink" Target="https://www.linkedin.com/company/continental/people/?facetSchool=15250774%2C5059250%2C15092694%2C10826935%2C15138342%2C18863041%2C2590455%2C963638%2C15094133%2C39783%2C19143575%2C5272314%2C47886%2C18423073%2C15250261" TargetMode="External"/><Relationship Id="rId27" Type="http://schemas.openxmlformats.org/officeDocument/2006/relationships/hyperlink" Target="https://www.linkedin.com/company/cma-cgm/people/?facetSchool=15250774%2C5059250%2C15092694%2C10826935%2C15138342%2C18863041%2C2590455%2C963638%2C15094133%2C39783%2C19143575%2C5272314%2C47886%2C18423073%2C15250261" TargetMode="Externa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company/airbus-defence-and-space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ariane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6" Type="http://schemas.openxmlformats.org/officeDocument/2006/relationships/hyperlink" Target="https://www.linkedin.com/company/thales-alenia-spac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9" Type="http://schemas.openxmlformats.org/officeDocument/2006/relationships/hyperlink" Target="https://www.linkedin.com/company/airbus-helicopters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volvo-group/people/?facetSchool=15250774%2C5059250%2C15092694%2C10826935%2C15138342%2C18863041%2C2590455%2C963638%2C15094133%2C39783%2C19143575%2C5272314%2C47886%2C18423073%2C15250261" TargetMode="External"/><Relationship Id="rId34" Type="http://schemas.openxmlformats.org/officeDocument/2006/relationships/hyperlink" Target="https://www.linkedin.com/company/dassault-aviation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2" Type="http://schemas.openxmlformats.org/officeDocument/2006/relationships/hyperlink" Target="https://www.linkedin.com/company/continental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7" Type="http://schemas.openxmlformats.org/officeDocument/2006/relationships/hyperlink" Target="https://www.linkedin.com/company/stellantis/people/?facetSchool=15250774%2C5059250%2C15092694%2C10826935%2C15138342%2C18863041%2C2590455%2C963638%2C15094133%2C39783%2C19143575%2C5272314%2C47886%2C18423073%2C15250261" TargetMode="External"/><Relationship Id="rId50" Type="http://schemas.openxmlformats.org/officeDocument/2006/relationships/hyperlink" Target="https://www.linkedin.com/company/forvia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7" Type="http://schemas.openxmlformats.org/officeDocument/2006/relationships/hyperlink" Target="https://www.linkedin.com/company/airbusgroup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11.xml"/><Relationship Id="rId16" Type="http://schemas.openxmlformats.org/officeDocument/2006/relationships/hyperlink" Target="https://www.linkedin.com/company/la-poste-group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9" Type="http://schemas.openxmlformats.org/officeDocument/2006/relationships/hyperlink" Target="https://www.linkedin.com/company/ratp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sncf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alstom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2" Type="http://schemas.openxmlformats.org/officeDocument/2006/relationships/hyperlink" Target="https://www.linkedin.com/company/sncf-voyageur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7" Type="http://schemas.openxmlformats.org/officeDocument/2006/relationships/hyperlink" Target="https://www.linkedin.com/company/ceva-logistics/people/?facetSchool=15250774%2C5059250%2C15092694%2C10826935%2C15138342%2C18863041%2C2590455%2C963638%2C15094133%2C39783%2C19143575%2C5272314%2C47886%2C18423073%2C15250261" TargetMode="External"/><Relationship Id="rId40" Type="http://schemas.openxmlformats.org/officeDocument/2006/relationships/hyperlink" Target="https://www.linkedin.com/company/airbus-helicopter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5" Type="http://schemas.openxmlformats.org/officeDocument/2006/relationships/hyperlink" Target="https://www.linkedin.com/company/daher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michelin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la-poste-groupe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alstom/people/?facetSchool=15250774%2C5059250%2C15092694%2C10826935%2C15138342%2C18863041%2C2590455%2C963638%2C15094133%2C39783%2C19143575%2C5272314%2C47886%2C18423073%2C15250261" TargetMode="External"/><Relationship Id="rId28" Type="http://schemas.openxmlformats.org/officeDocument/2006/relationships/hyperlink" Target="https://www.linkedin.com/company/renault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6" Type="http://schemas.openxmlformats.org/officeDocument/2006/relationships/hyperlink" Target="https://www.linkedin.com/company/air-franc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9" Type="http://schemas.openxmlformats.org/officeDocument/2006/relationships/hyperlink" Target="https://www.linkedin.com/company/forvia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valeo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9" Type="http://schemas.openxmlformats.org/officeDocument/2006/relationships/hyperlink" Target="https://www.linkedin.com/company/sncf-r%C3%A9seau/people/?facetSchool=15250774%2C5059250%2C15092694%2C10826935%2C15138342%2C18863041%2C2590455%2C963638%2C15094133%2C39783%2C19143575%2C5272314%2C47886%2C18423073%2C15250261" TargetMode="External"/><Relationship Id="rId31" Type="http://schemas.openxmlformats.org/officeDocument/2006/relationships/hyperlink" Target="https://www.linkedin.com/company/sncf-voyageurs/people/?facetSchool=15250774%2C5059250%2C15092694%2C10826935%2C15138342%2C18863041%2C2590455%2C963638%2C15094133%2C39783%2C19143575%2C5272314%2C47886%2C18423073%2C15250261" TargetMode="External"/><Relationship Id="rId44" Type="http://schemas.openxmlformats.org/officeDocument/2006/relationships/hyperlink" Target="https://www.linkedin.com/company/naval-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2" Type="http://schemas.openxmlformats.org/officeDocument/2006/relationships/hyperlink" Target="https://www.linkedin.com/company/cma-cgm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" Type="http://schemas.openxmlformats.org/officeDocument/2006/relationships/hyperlink" Target="https://www.linkedin.com/company/safran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9" Type="http://schemas.openxmlformats.org/officeDocument/2006/relationships/hyperlink" Target="https://www.linkedin.com/company/valeo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airbus-defence-and-spac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2" Type="http://schemas.openxmlformats.org/officeDocument/2006/relationships/hyperlink" Target="https://www.linkedin.com/company/volvo-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7" Type="http://schemas.openxmlformats.org/officeDocument/2006/relationships/hyperlink" Target="https://www.linkedin.com/company/renaultgroup/people/?facetSchool=15250774%2C5059250%2C15092694%2C10826935%2C15138342%2C18863041%2C2590455%2C963638%2C15094133%2C39783%2C19143575%2C5272314%2C47886%2C18423073%2C15250261" TargetMode="External"/><Relationship Id="rId30" Type="http://schemas.openxmlformats.org/officeDocument/2006/relationships/hyperlink" Target="https://www.linkedin.com/company/rat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5" Type="http://schemas.openxmlformats.org/officeDocument/2006/relationships/hyperlink" Target="https://www.linkedin.com/company/air-france/people/?facetSchool=15250774%2C5059250%2C15092694%2C10826935%2C15138342%2C18863041%2C2590455%2C963638%2C15094133%2C39783%2C19143575%2C5272314%2C47886%2C18423073%2C15250261" TargetMode="External"/><Relationship Id="rId43" Type="http://schemas.openxmlformats.org/officeDocument/2006/relationships/hyperlink" Target="https://www.linkedin.com/company/naval-group/people/?facetSchool=15250774%2C5059250%2C15092694%2C10826935%2C15138342%2C18863041%2C2590455%2C963638%2C15094133%2C39783%2C19143575%2C5272314%2C47886%2C18423073%2C15250261" TargetMode="External"/><Relationship Id="rId48" Type="http://schemas.openxmlformats.org/officeDocument/2006/relationships/hyperlink" Target="https://www.linkedin.com/company/stellanti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8" Type="http://schemas.openxmlformats.org/officeDocument/2006/relationships/hyperlink" Target="https://www.linkedin.com/company/airbus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1" Type="http://schemas.openxmlformats.org/officeDocument/2006/relationships/hyperlink" Target="https://www.linkedin.com/company/cma-cgm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safran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sncf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7" Type="http://schemas.openxmlformats.org/officeDocument/2006/relationships/hyperlink" Target="https://www.linkedin.com/company/arianegroup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thales-alenia-space/people/?facetSchool=15250774%2C5059250%2C15092694%2C10826935%2C15138342%2C18863041%2C2590455%2C963638%2C15094133%2C39783%2C19143575%2C5272314%2C47886%2C18423073%2C15250261" TargetMode="External"/><Relationship Id="rId33" Type="http://schemas.openxmlformats.org/officeDocument/2006/relationships/hyperlink" Target="https://www.linkedin.com/company/dassault-aviation/people/?facetSchool=15250774%2C5059250%2C15092694%2C10826935%2C15138342%2C18863041%2C2590455%2C963638%2C15094133%2C39783%2C19143575%2C5272314%2C47886%2C18423073%2C15250261" TargetMode="External"/><Relationship Id="rId38" Type="http://schemas.openxmlformats.org/officeDocument/2006/relationships/hyperlink" Target="https://www.linkedin.com/company/ceva-logistic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6" Type="http://schemas.openxmlformats.org/officeDocument/2006/relationships/hyperlink" Target="https://www.linkedin.com/company/daher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0" Type="http://schemas.openxmlformats.org/officeDocument/2006/relationships/hyperlink" Target="https://www.linkedin.com/company/sncf-r%C3%A9seau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1" Type="http://schemas.openxmlformats.org/officeDocument/2006/relationships/hyperlink" Target="https://www.linkedin.com/company/continental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michelin/people/?facetSchool=15250774%2C5059250%2C15092694%2C10826935%2C15138342%2C18863041%2C2590455%2C963638%2C15094133%2C39783%2C19143575%2C5272314%2C47886%2C18423073%2C15250261&amp;keywords=PhD%20OR%20Ph.D%20OR%20Docteur%20OR%20Doctorat%20OR%20Doctoran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equans/people/?facetSchool=15250774%2C5059250%2C15092694%2C10826935%2C15138342%2C18863041%2C2590455%2C963638%2C15094133%2C39783%2C19143575%2C5272314%2C47886%2C18423073%2C15250261" TargetMode="External"/><Relationship Id="rId13" Type="http://schemas.openxmlformats.org/officeDocument/2006/relationships/hyperlink" Target="https://www.linkedin.com/company/suez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grdf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edf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gevernova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enedis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vulcain-engineering-group/people/?facetSchool=15250774%2C5059250%2C15092694%2C10826935%2C15138342%2C18863041%2C2590455%2C963638%2C15094133%2C39783%2C19143575%2C5272314%2C47886%2C18423073%2C15250261" TargetMode="External"/><Relationship Id="rId17" Type="http://schemas.openxmlformats.org/officeDocument/2006/relationships/hyperlink" Target="https://www.linkedin.com/company/eiffageenergiesystemes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12.xml"/><Relationship Id="rId16" Type="http://schemas.openxmlformats.org/officeDocument/2006/relationships/hyperlink" Target="https://www.linkedin.com/company/dalkia/people/?facetSchool=15250774%2C5059250%2C15092694%2C10826935%2C15138342%2C18863041%2C2590455%2C963638%2C15094133%2C39783%2C19143575%2C5272314%2C47886%2C18423073%2C15250261" TargetMode="External"/><Relationship Id="rId20" Type="http://schemas.openxmlformats.org/officeDocument/2006/relationships/hyperlink" Target="https://www.linkedin.com/company/areva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apave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framatome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totalenergies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veolia-environnement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ortec-group/people/?facetSchool=15250774%2C5059250%2C15092694%2C10826935%2C15138342%2C18863041%2C2590455%2C963638%2C15094133%2C39783%2C19143575%2C5272314%2C47886%2C18423073%2C15250261" TargetMode="External"/><Relationship Id="rId19" Type="http://schemas.openxmlformats.org/officeDocument/2006/relationships/hyperlink" Target="https://www.linkedin.com/company/socotec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bureau-veritas-group/people/?facetSchool=15250774%2C5059250%2C15092694%2C10826935%2C15138342%2C18863041%2C2590455%2C963638%2C15094133%2C39783%2C19143575%2C5272314%2C47886%2C18423073%2C15250261" TargetMode="External"/><Relationship Id="rId9" Type="http://schemas.openxmlformats.org/officeDocument/2006/relationships/hyperlink" Target="https://www.linkedin.com/company/engie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engie-solutions/people/?facetSchool=15250774%2C5059250%2C15092694%2C10826935%2C15138342%2C18863041%2C2590455%2C963638%2C15094133%2C39783%2C19143575%2C5272314%2C47886%2C18423073%2C15250261" TargetMode="External"/><Relationship Id="rId22" Type="http://schemas.openxmlformats.org/officeDocument/2006/relationships/hyperlink" Target="https://www.linkedin.com/company/rte-france/people/?facetSchool=15250774%2C5059250%2C15092694%2C10826935%2C15138342%2C18863041%2C2590455%2C963638%2C15094133%2C39783%2C19143575%2C5272314%2C47886%2C18423073%2C15250261" TargetMode="Externa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company/equans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ortec-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6" Type="http://schemas.openxmlformats.org/officeDocument/2006/relationships/hyperlink" Target="https://www.linkedin.com/company/engie-solution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9" Type="http://schemas.openxmlformats.org/officeDocument/2006/relationships/hyperlink" Target="https://www.linkedin.com/company/gevernova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vulcain-engineering-group/people/?facetSchool=15250774%2C5059250%2C15092694%2C10826935%2C15138342%2C18863041%2C2590455%2C963638%2C15094133%2C39783%2C19143575%2C5272314%2C47886%2C18423073%2C15250261" TargetMode="External"/><Relationship Id="rId34" Type="http://schemas.openxmlformats.org/officeDocument/2006/relationships/hyperlink" Target="https://www.linkedin.com/company/grdf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2" Type="http://schemas.openxmlformats.org/officeDocument/2006/relationships/hyperlink" Target="https://www.linkedin.com/company/rte-franc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7" Type="http://schemas.openxmlformats.org/officeDocument/2006/relationships/hyperlink" Target="https://www.linkedin.com/company/totalenergies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13.xml"/><Relationship Id="rId16" Type="http://schemas.openxmlformats.org/officeDocument/2006/relationships/hyperlink" Target="https://www.linkedin.com/company/engi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0" Type="http://schemas.openxmlformats.org/officeDocument/2006/relationships/hyperlink" Target="https://www.linkedin.com/company/framatom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9" Type="http://schemas.openxmlformats.org/officeDocument/2006/relationships/hyperlink" Target="https://www.linkedin.com/company/dalkia/people/?facetSchool=15250774%2C5059250%2C15092694%2C10826935%2C15138342%2C18863041%2C2590455%2C963638%2C15094133%2C39783%2C19143575%2C5272314%2C47886%2C18423073%2C15250261" TargetMode="External"/><Relationship Id="rId41" Type="http://schemas.openxmlformats.org/officeDocument/2006/relationships/hyperlink" Target="https://www.linkedin.com/company/rte-france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bureau-veritas-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1" Type="http://schemas.openxmlformats.org/officeDocument/2006/relationships/hyperlink" Target="https://www.linkedin.com/company/enedis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suez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2" Type="http://schemas.openxmlformats.org/officeDocument/2006/relationships/hyperlink" Target="https://www.linkedin.com/company/eiffageenergiesysteme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7" Type="http://schemas.openxmlformats.org/officeDocument/2006/relationships/hyperlink" Target="https://www.linkedin.com/company/areva/people/?facetSchool=15250774%2C5059250%2C15092694%2C10826935%2C15138342%2C18863041%2C2590455%2C963638%2C15094133%2C39783%2C19143575%2C5272314%2C47886%2C18423073%2C15250261" TargetMode="External"/><Relationship Id="rId40" Type="http://schemas.openxmlformats.org/officeDocument/2006/relationships/hyperlink" Target="https://www.linkedin.com/company/gevernova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5" Type="http://schemas.openxmlformats.org/officeDocument/2006/relationships/hyperlink" Target="https://www.linkedin.com/company/bureau-veritas-group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engie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suez/people/?facetSchool=15250774%2C5059250%2C15092694%2C10826935%2C15138342%2C18863041%2C2590455%2C963638%2C15094133%2C39783%2C19143575%2C5272314%2C47886%2C18423073%2C15250261" TargetMode="External"/><Relationship Id="rId28" Type="http://schemas.openxmlformats.org/officeDocument/2006/relationships/hyperlink" Target="https://www.linkedin.com/company/veolia-environnement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6" Type="http://schemas.openxmlformats.org/officeDocument/2006/relationships/hyperlink" Target="https://www.linkedin.com/company/socotec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0" Type="http://schemas.openxmlformats.org/officeDocument/2006/relationships/hyperlink" Target="https://www.linkedin.com/company/apav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9" Type="http://schemas.openxmlformats.org/officeDocument/2006/relationships/hyperlink" Target="https://www.linkedin.com/company/framatome/people/?facetSchool=15250774%2C5059250%2C15092694%2C10826935%2C15138342%2C18863041%2C2590455%2C963638%2C15094133%2C39783%2C19143575%2C5272314%2C47886%2C18423073%2C15250261" TargetMode="External"/><Relationship Id="rId31" Type="http://schemas.openxmlformats.org/officeDocument/2006/relationships/hyperlink" Target="https://www.linkedin.com/company/eiffageenergiesystemes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edf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9" Type="http://schemas.openxmlformats.org/officeDocument/2006/relationships/hyperlink" Target="https://www.linkedin.com/company/apave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equan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2" Type="http://schemas.openxmlformats.org/officeDocument/2006/relationships/hyperlink" Target="https://www.linkedin.com/company/vulcain-engineering-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7" Type="http://schemas.openxmlformats.org/officeDocument/2006/relationships/hyperlink" Target="https://www.linkedin.com/company/veolia-environnement/people/?facetSchool=15250774%2C5059250%2C15092694%2C10826935%2C15138342%2C18863041%2C2590455%2C963638%2C15094133%2C39783%2C19143575%2C5272314%2C47886%2C18423073%2C15250261" TargetMode="External"/><Relationship Id="rId30" Type="http://schemas.openxmlformats.org/officeDocument/2006/relationships/hyperlink" Target="https://www.linkedin.com/company/dalkia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5" Type="http://schemas.openxmlformats.org/officeDocument/2006/relationships/hyperlink" Target="https://www.linkedin.com/company/socotec/people/?facetSchool=15250774%2C5059250%2C15092694%2C10826935%2C15138342%2C18863041%2C2590455%2C963638%2C15094133%2C39783%2C19143575%2C5272314%2C47886%2C18423073%2C15250261" TargetMode="External"/><Relationship Id="rId8" Type="http://schemas.openxmlformats.org/officeDocument/2006/relationships/hyperlink" Target="https://www.linkedin.com/company/totalenergie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" Type="http://schemas.openxmlformats.org/officeDocument/2006/relationships/hyperlink" Target="https://www.linkedin.com/company/edf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enedi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7" Type="http://schemas.openxmlformats.org/officeDocument/2006/relationships/hyperlink" Target="https://www.linkedin.com/company/ortec-group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engie-solutions/people/?facetSchool=15250774%2C5059250%2C15092694%2C10826935%2C15138342%2C18863041%2C2590455%2C963638%2C15094133%2C39783%2C19143575%2C5272314%2C47886%2C18423073%2C15250261" TargetMode="External"/><Relationship Id="rId33" Type="http://schemas.openxmlformats.org/officeDocument/2006/relationships/hyperlink" Target="https://www.linkedin.com/company/grdf/people/?facetSchool=15250774%2C5059250%2C15092694%2C10826935%2C15138342%2C18863041%2C2590455%2C963638%2C15094133%2C39783%2C19143575%2C5272314%2C47886%2C18423073%2C15250261" TargetMode="External"/><Relationship Id="rId38" Type="http://schemas.openxmlformats.org/officeDocument/2006/relationships/hyperlink" Target="https://www.linkedin.com/company/areva/people/?facetSchool=15250774%2C5059250%2C15092694%2C10826935%2C15138342%2C18863041%2C2590455%2C963638%2C15094133%2C39783%2C19143575%2C5272314%2C47886%2C18423073%2C15250261&amp;keywords=PhD%20OR%20Ph.D%20OR%20Docteur%20OR%20Doctorat%20OR%20Doctorant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bayer/people/?facetSchool=15250774%2C5059250%2C15092694%2C10826935%2C15138342%2C18863041%2C2590455%2C963638%2C15094133%2C39783%2C19143575%2C5272314%2C47886%2C18423073%2C15250261" TargetMode="External"/><Relationship Id="rId13" Type="http://schemas.openxmlformats.org/officeDocument/2006/relationships/hyperlink" Target="https://www.linkedin.com/company/gsk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evotec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sanofi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airliquide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biomerieux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arkema/people/?facetSchool=15250774%2C5059250%2C15092694%2C10826935%2C15138342%2C18863041%2C2590455%2C963638%2C15094133%2C39783%2C19143575%2C5272314%2C47886%2C18423073%2C15250261" TargetMode="External"/><Relationship Id="rId17" Type="http://schemas.openxmlformats.org/officeDocument/2006/relationships/hyperlink" Target="https://www.linkedin.com/company/pierre-fabre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astrazeneca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14.xml"/><Relationship Id="rId16" Type="http://schemas.openxmlformats.org/officeDocument/2006/relationships/hyperlink" Target="https://www.linkedin.com/company/ipsen/people/?facetSchool=15250774%2C5059250%2C15092694%2C10826935%2C15138342%2C18863041%2C2590455%2C963638%2C15094133%2C39783%2C19143575%2C5272314%2C47886%2C18423073%2C15250261" TargetMode="External"/><Relationship Id="rId20" Type="http://schemas.openxmlformats.org/officeDocument/2006/relationships/hyperlink" Target="https://www.linkedin.com/company/virbac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merck-group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servier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delpharm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lor%C3%A9al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novartis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eurofins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novo-nordisk/people/?facetSchool=15250774%2C5059250%2C15092694%2C10826935%2C15138342%2C18863041%2C2590455%2C963638%2C15094133%2C39783%2C19143575%2C5272314%2C47886%2C18423073%2C15250261" TargetMode="External"/><Relationship Id="rId19" Type="http://schemas.openxmlformats.org/officeDocument/2006/relationships/hyperlink" Target="https://www.linkedin.com/company/thermo-fisher-scientific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boehringer-ingelheim/people/?facetSchool=15250774%2C5059250%2C15092694%2C10826935%2C15138342%2C18863041%2C2590455%2C963638%2C15094133%2C39783%2C19143575%2C5272314%2C47886%2C18423073%2C15250261" TargetMode="External"/><Relationship Id="rId9" Type="http://schemas.openxmlformats.org/officeDocument/2006/relationships/hyperlink" Target="https://www.linkedin.com/company/roche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pfizer/people/?facetSchool=15250774%2C5059250%2C15092694%2C10826935%2C15138342%2C18863041%2C2590455%2C963638%2C15094133%2C39783%2C19143575%2C5272314%2C47886%2C18423073%2C15250261" TargetMode="External"/><Relationship Id="rId22" Type="http://schemas.openxmlformats.org/officeDocument/2006/relationships/hyperlink" Target="https://www.linkedin.com/company/dsm-firmenich/people/?facetSchool=15250774%2C5059250%2C15092694%2C10826935%2C15138342%2C18863041%2C2590455%2C963638%2C15094133%2C39783%2C19143575%2C5272314%2C47886%2C18423073%2C15250261" TargetMode="External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company/bayer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novo-nordisk/people/?facetSchool=15250774%2C5059250%2C15092694%2C10826935%2C15138342%2C18863041%2C2590455%2C963638%2C15094133%2C39783%2C19143575%2C5272314%2C47886%2C18423073%2C15250261&amp;keywords=PhD%20OR%20Ph.D" TargetMode="External"/><Relationship Id="rId26" Type="http://schemas.openxmlformats.org/officeDocument/2006/relationships/hyperlink" Target="https://www.linkedin.com/company/pfizer/people/?facetSchool=15250774%2C5059250%2C15092694%2C10826935%2C15138342%2C18863041%2C2590455%2C963638%2C15094133%2C39783%2C19143575%2C5272314%2C47886%2C18423073%2C15250261&amp;keywords=PhD%20OR%20Ph.D" TargetMode="External"/><Relationship Id="rId39" Type="http://schemas.openxmlformats.org/officeDocument/2006/relationships/hyperlink" Target="https://www.linkedin.com/company/airliquide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arkema/people/?facetSchool=15250774%2C5059250%2C15092694%2C10826935%2C15138342%2C18863041%2C2590455%2C963638%2C15094133%2C39783%2C19143575%2C5272314%2C47886%2C18423073%2C15250261" TargetMode="External"/><Relationship Id="rId34" Type="http://schemas.openxmlformats.org/officeDocument/2006/relationships/hyperlink" Target="https://www.linkedin.com/company/evotec/people/?facetSchool=15250774%2C5059250%2C15092694%2C10826935%2C15138342%2C18863041%2C2590455%2C963638%2C15094133%2C39783%2C19143575%2C5272314%2C47886%2C18423073%2C15250261&amp;keywords=PhD%20OR%20Ph.D" TargetMode="External"/><Relationship Id="rId42" Type="http://schemas.openxmlformats.org/officeDocument/2006/relationships/hyperlink" Target="https://www.linkedin.com/company/dsm-firmenich/people/?facetSchool=15250774%2C5059250%2C15092694%2C10826935%2C15138342%2C18863041%2C2590455%2C963638%2C15094133%2C39783%2C19143575%2C5272314%2C47886%2C18423073%2C15250261&amp;keywords=PhD%20OR%20Ph.D" TargetMode="External"/><Relationship Id="rId47" Type="http://schemas.openxmlformats.org/officeDocument/2006/relationships/hyperlink" Target="https://www.linkedin.com/company/astrazeneca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lor%C3%A9al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15.xml"/><Relationship Id="rId16" Type="http://schemas.openxmlformats.org/officeDocument/2006/relationships/hyperlink" Target="https://www.linkedin.com/company/roche/people/?facetSchool=15250774%2C5059250%2C15092694%2C10826935%2C15138342%2C18863041%2C2590455%2C963638%2C15094133%2C39783%2C19143575%2C5272314%2C47886%2C18423073%2C15250261&amp;keywords=PhD%20OR%20Ph.D" TargetMode="External"/><Relationship Id="rId29" Type="http://schemas.openxmlformats.org/officeDocument/2006/relationships/hyperlink" Target="https://www.linkedin.com/company/ipsen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boehringer-ingelheim/people/?facetSchool=15250774%2C5059250%2C15092694%2C10826935%2C15138342%2C18863041%2C2590455%2C963638%2C15094133%2C39783%2C19143575%2C5272314%2C47886%2C18423073%2C15250261&amp;keywords=PhD%20OR%20Ph.D" TargetMode="External"/><Relationship Id="rId11" Type="http://schemas.openxmlformats.org/officeDocument/2006/relationships/hyperlink" Target="https://www.linkedin.com/company/biomerieux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gsk/people/?facetSchool=15250774%2C5059250%2C15092694%2C10826935%2C15138342%2C18863041%2C2590455%2C963638%2C15094133%2C39783%2C19143575%2C5272314%2C47886%2C18423073%2C15250261&amp;keywords=PhD%20OR%20Ph.D" TargetMode="External"/><Relationship Id="rId32" Type="http://schemas.openxmlformats.org/officeDocument/2006/relationships/hyperlink" Target="https://www.linkedin.com/company/pierre-fabre/people/?facetSchool=15250774%2C5059250%2C15092694%2C10826935%2C15138342%2C18863041%2C2590455%2C963638%2C15094133%2C39783%2C19143575%2C5272314%2C47886%2C18423073%2C15250261&amp;keywords=PhD%20OR%20Ph.D" TargetMode="External"/><Relationship Id="rId37" Type="http://schemas.openxmlformats.org/officeDocument/2006/relationships/hyperlink" Target="https://www.linkedin.com/company/virbac/people/?facetSchool=15250774%2C5059250%2C15092694%2C10826935%2C15138342%2C18863041%2C2590455%2C963638%2C15094133%2C39783%2C19143575%2C5272314%2C47886%2C18423073%2C15250261" TargetMode="External"/><Relationship Id="rId40" Type="http://schemas.openxmlformats.org/officeDocument/2006/relationships/hyperlink" Target="https://www.linkedin.com/company/airliquide/people/?facetSchool=15250774%2C5059250%2C15092694%2C10826935%2C15138342%2C18863041%2C2590455%2C963638%2C15094133%2C39783%2C19143575%2C5272314%2C47886%2C18423073%2C15250261&amp;keywords=PhD%20OR%20Ph.D" TargetMode="External"/><Relationship Id="rId45" Type="http://schemas.openxmlformats.org/officeDocument/2006/relationships/hyperlink" Target="https://www.linkedin.com/company/delpharm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boehringer-ingelheim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roche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gsk/people/?facetSchool=15250774%2C5059250%2C15092694%2C10826935%2C15138342%2C18863041%2C2590455%2C963638%2C15094133%2C39783%2C19143575%2C5272314%2C47886%2C18423073%2C15250261" TargetMode="External"/><Relationship Id="rId28" Type="http://schemas.openxmlformats.org/officeDocument/2006/relationships/hyperlink" Target="https://www.linkedin.com/company/novartis/people/?facetSchool=15250774%2C5059250%2C15092694%2C10826935%2C15138342%2C18863041%2C2590455%2C963638%2C15094133%2C39783%2C19143575%2C5272314%2C47886%2C18423073%2C15250261&amp;keywords=PhD%20OR%20Ph.D" TargetMode="External"/><Relationship Id="rId36" Type="http://schemas.openxmlformats.org/officeDocument/2006/relationships/hyperlink" Target="https://www.linkedin.com/company/thermo-fisher-scientific/people/?facetSchool=15250774%2C5059250%2C15092694%2C10826935%2C15138342%2C18863041%2C2590455%2C963638%2C15094133%2C39783%2C19143575%2C5272314%2C47886%2C18423073%2C15250261&amp;keywords=PhD%20OR%20Ph.D" TargetMode="External"/><Relationship Id="rId10" Type="http://schemas.openxmlformats.org/officeDocument/2006/relationships/hyperlink" Target="https://www.linkedin.com/company/merck-group/people/?facetSchool=15250774%2C5059250%2C15092694%2C10826935%2C15138342%2C18863041%2C2590455%2C963638%2C15094133%2C39783%2C19143575%2C5272314%2C47886%2C18423073%2C15250261&amp;keywords=PhD%20OR%20Ph.D" TargetMode="External"/><Relationship Id="rId19" Type="http://schemas.openxmlformats.org/officeDocument/2006/relationships/hyperlink" Target="https://www.linkedin.com/company/servier/people/?facetSchool=15250774%2C5059250%2C15092694%2C10826935%2C15138342%2C18863041%2C2590455%2C963638%2C15094133%2C39783%2C19143575%2C5272314%2C47886%2C18423073%2C15250261" TargetMode="External"/><Relationship Id="rId31" Type="http://schemas.openxmlformats.org/officeDocument/2006/relationships/hyperlink" Target="https://www.linkedin.com/company/pierre-fabre/people/?facetSchool=15250774%2C5059250%2C15092694%2C10826935%2C15138342%2C18863041%2C2590455%2C963638%2C15094133%2C39783%2C19143575%2C5272314%2C47886%2C18423073%2C15250261" TargetMode="External"/><Relationship Id="rId44" Type="http://schemas.openxmlformats.org/officeDocument/2006/relationships/hyperlink" Target="https://www.linkedin.com/company/eurofins/people/?facetSchool=15250774%2C5059250%2C15092694%2C10826935%2C15138342%2C18863041%2C2590455%2C963638%2C15094133%2C39783%2C19143575%2C5272314%2C47886%2C18423073%2C15250261&amp;keywords=PhD%20OR%20Ph.D" TargetMode="External"/><Relationship Id="rId4" Type="http://schemas.openxmlformats.org/officeDocument/2006/relationships/hyperlink" Target="https://www.linkedin.com/company/sanofi/people/?facetSchool=15250774%2C5059250%2C15092694%2C10826935%2C15138342%2C18863041%2C2590455%2C963638%2C15094133%2C39783%2C19143575%2C5272314%2C47886%2C18423073%2C15250261&amp;keywords=PhD%20OR%20Ph.D" TargetMode="External"/><Relationship Id="rId9" Type="http://schemas.openxmlformats.org/officeDocument/2006/relationships/hyperlink" Target="https://www.linkedin.com/company/merck-group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bayer/people/?facetSchool=15250774%2C5059250%2C15092694%2C10826935%2C15138342%2C18863041%2C2590455%2C963638%2C15094133%2C39783%2C19143575%2C5272314%2C47886%2C18423073%2C15250261&amp;keywords=PhD%20OR%20Ph.D" TargetMode="External"/><Relationship Id="rId22" Type="http://schemas.openxmlformats.org/officeDocument/2006/relationships/hyperlink" Target="https://www.linkedin.com/company/arkema/people/?facetSchool=15250774%2C5059250%2C15092694%2C10826935%2C15138342%2C18863041%2C2590455%2C963638%2C15094133%2C39783%2C19143575%2C5272314%2C47886%2C18423073%2C15250261&amp;keywords=PhD%20OR%20Ph.D" TargetMode="External"/><Relationship Id="rId27" Type="http://schemas.openxmlformats.org/officeDocument/2006/relationships/hyperlink" Target="https://www.linkedin.com/company/novartis/people/?facetSchool=15250774%2C5059250%2C15092694%2C10826935%2C15138342%2C18863041%2C2590455%2C963638%2C15094133%2C39783%2C19143575%2C5272314%2C47886%2C18423073%2C15250261" TargetMode="External"/><Relationship Id="rId30" Type="http://schemas.openxmlformats.org/officeDocument/2006/relationships/hyperlink" Target="https://www.linkedin.com/company/ipsen/people/?facetSchool=15250774%2C5059250%2C15092694%2C10826935%2C15138342%2C18863041%2C2590455%2C963638%2C15094133%2C39783%2C19143575%2C5272314%2C47886%2C18423073%2C15250261&amp;keywords=PhD%20OR%20Ph.D" TargetMode="External"/><Relationship Id="rId35" Type="http://schemas.openxmlformats.org/officeDocument/2006/relationships/hyperlink" Target="https://www.linkedin.com/company/thermo-fisher-scientific/people/?facetSchool=15250774%2C5059250%2C15092694%2C10826935%2C15138342%2C18863041%2C2590455%2C963638%2C15094133%2C39783%2C19143575%2C5272314%2C47886%2C18423073%2C15250261" TargetMode="External"/><Relationship Id="rId43" Type="http://schemas.openxmlformats.org/officeDocument/2006/relationships/hyperlink" Target="https://www.linkedin.com/company/eurofins/people/?facetSchool=15250774%2C5059250%2C15092694%2C10826935%2C15138342%2C18863041%2C2590455%2C963638%2C15094133%2C39783%2C19143575%2C5272314%2C47886%2C18423073%2C15250261" TargetMode="External"/><Relationship Id="rId48" Type="http://schemas.openxmlformats.org/officeDocument/2006/relationships/hyperlink" Target="https://www.linkedin.com/company/astrazeneca/people/?facetSchool=15250774%2C5059250%2C15092694%2C10826935%2C15138342%2C18863041%2C2590455%2C963638%2C15094133%2C39783%2C19143575%2C5272314%2C47886%2C18423073%2C15250261&amp;keywords=PhD%20OR%20Ph.D" TargetMode="External"/><Relationship Id="rId8" Type="http://schemas.openxmlformats.org/officeDocument/2006/relationships/hyperlink" Target="https://www.linkedin.com/company/lor%C3%A9al/people/?facetSchool=15250774%2C5059250%2C15092694%2C10826935%2C15138342%2C18863041%2C2590455%2C963638%2C15094133%2C39783%2C19143575%2C5272314%2C47886%2C18423073%2C15250261&amp;keywords=PhD%20OR%20Ph.D" TargetMode="External"/><Relationship Id="rId3" Type="http://schemas.openxmlformats.org/officeDocument/2006/relationships/hyperlink" Target="https://www.linkedin.com/company/sanofi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biomerieux/people/?facetSchool=15250774%2C5059250%2C15092694%2C10826935%2C15138342%2C18863041%2C2590455%2C963638%2C15094133%2C39783%2C19143575%2C5272314%2C47886%2C18423073%2C15250261&amp;keywords=PhD%20OR%20Ph.D" TargetMode="External"/><Relationship Id="rId17" Type="http://schemas.openxmlformats.org/officeDocument/2006/relationships/hyperlink" Target="https://www.linkedin.com/company/novo-nordisk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pfizer/people/?facetSchool=15250774%2C5059250%2C15092694%2C10826935%2C15138342%2C18863041%2C2590455%2C963638%2C15094133%2C39783%2C19143575%2C5272314%2C47886%2C18423073%2C15250261" TargetMode="External"/><Relationship Id="rId33" Type="http://schemas.openxmlformats.org/officeDocument/2006/relationships/hyperlink" Target="https://www.linkedin.com/company/evotec/people/?facetSchool=15250774%2C5059250%2C15092694%2C10826935%2C15138342%2C18863041%2C2590455%2C963638%2C15094133%2C39783%2C19143575%2C5272314%2C47886%2C18423073%2C15250261" TargetMode="External"/><Relationship Id="rId38" Type="http://schemas.openxmlformats.org/officeDocument/2006/relationships/hyperlink" Target="https://www.linkedin.com/company/virbac/people/?facetSchool=15250774%2C5059250%2C15092694%2C10826935%2C15138342%2C18863041%2C2590455%2C963638%2C15094133%2C39783%2C19143575%2C5272314%2C47886%2C18423073%2C15250261&amp;keywords=PhD%20OR%20Ph.D" TargetMode="External"/><Relationship Id="rId46" Type="http://schemas.openxmlformats.org/officeDocument/2006/relationships/hyperlink" Target="https://www.linkedin.com/company/delpharm/people/?facetSchool=15250774%2C5059250%2C15092694%2C10826935%2C15138342%2C18863041%2C2590455%2C963638%2C15094133%2C39783%2C19143575%2C5272314%2C47886%2C18423073%2C15250261&amp;keywords=PhD%20OR%20Ph.D" TargetMode="External"/><Relationship Id="rId20" Type="http://schemas.openxmlformats.org/officeDocument/2006/relationships/hyperlink" Target="https://www.linkedin.com/company/servier/people/?facetSchool=15250774%2C5059250%2C15092694%2C10826935%2C15138342%2C18863041%2C2590455%2C963638%2C15094133%2C39783%2C19143575%2C5272314%2C47886%2C18423073%2C15250261&amp;keywords=PhD%20OR%20Ph.D" TargetMode="External"/><Relationship Id="rId41" Type="http://schemas.openxmlformats.org/officeDocument/2006/relationships/hyperlink" Target="https://www.linkedin.com/company/dsm-firmenich/people/?facetSchool=15250774%2C5059250%2C15092694%2C10826935%2C15138342%2C18863041%2C2590455%2C963638%2C15094133%2C39783%2C19143575%2C5272314%2C47886%2C18423073%2C15250261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richemont/people/?facetSchool=15250774%2C5059250%2C15092694%2C10826935%2C15138342%2C18863041%2C2590455%2C963638%2C15094133%2C39783%2C19143575%2C5272314%2C47886%2C18423073%2C15250261" TargetMode="External"/><Relationship Id="rId13" Type="http://schemas.openxmlformats.org/officeDocument/2006/relationships/hyperlink" Target="https://www.linkedin.com/company/siemen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8" Type="http://schemas.openxmlformats.org/officeDocument/2006/relationships/hyperlink" Target="https://www.linkedin.com/company/technip-energies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alten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decathlon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arcelormittal/people/?facetSchool=15250774%2C5059250%2C15092694%2C10826935%2C15138342%2C18863041%2C2590455%2C963638%2C15094133%2C39783%2C19143575%2C5272314%2C47886%2C18423073%2C15250261" TargetMode="External"/><Relationship Id="rId17" Type="http://schemas.openxmlformats.org/officeDocument/2006/relationships/hyperlink" Target="https://www.linkedin.com/company/hermes-group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16.xml"/><Relationship Id="rId16" Type="http://schemas.openxmlformats.org/officeDocument/2006/relationships/hyperlink" Target="https://www.linkedin.com/company/segula-technologies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assystem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schneider-electric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capgemini-engineering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siemens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://www.linkedin.com/company/essilorluxottica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ge/people/?facetSchool=15250774%2C5059250%2C15092694%2C10826935%2C15138342%2C18863041%2C2590455%2C963638%2C15094133%2C39783%2C19143575%2C5272314%2C47886%2C18423073%2C15250261" TargetMode="External"/><Relationship Id="rId9" Type="http://schemas.openxmlformats.org/officeDocument/2006/relationships/hyperlink" Target="https://www.linkedin.com/company/stmicroelectronics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gehealthcare/people/?facetSchool=15250774%2C5059250%2C15092694%2C10826935%2C15138342%2C18863041%2C2590455%2C963638%2C15094133%2C39783%2C19143575%2C5272314%2C47886%2C18423073%2C15250261" TargetMode="External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company/richemont/people/?facetSchool=15250774%2C5059250%2C15092694%2C10826935%2C15138342%2C18863041%2C2590455%2C963638%2C15094133%2C39783%2C19143575%2C5272314%2C47886%2C18423073%2C15250261" TargetMode="External"/><Relationship Id="rId18" Type="http://schemas.openxmlformats.org/officeDocument/2006/relationships/hyperlink" Target="https://www.linkedin.com/company/essilorluxottica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6" Type="http://schemas.openxmlformats.org/officeDocument/2006/relationships/hyperlink" Target="https://www.linkedin.com/company/gehealthcar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" Type="http://schemas.openxmlformats.org/officeDocument/2006/relationships/hyperlink" Target="https://www.linkedin.com/company/alten/people/?facetSchool=15250774%2C5059250%2C15092694%2C10826935%2C15138342%2C18863041%2C2590455%2C963638%2C15094133%2C39783%2C19143575%2C5272314%2C47886%2C18423073%2C15250261" TargetMode="External"/><Relationship Id="rId21" Type="http://schemas.openxmlformats.org/officeDocument/2006/relationships/hyperlink" Target="https://www.linkedin.com/company/arcelormittal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capgemini-engineering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decathlon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7" Type="http://schemas.openxmlformats.org/officeDocument/2006/relationships/hyperlink" Target="http://www.linkedin.com/company/essilorluxottica/people/?facetSchool=15250774%2C5059250%2C15092694%2C10826935%2C15138342%2C18863041%2C2590455%2C963638%2C15094133%2C39783%2C19143575%2C5272314%2C47886%2C18423073%2C15250261" TargetMode="External"/><Relationship Id="rId25" Type="http://schemas.openxmlformats.org/officeDocument/2006/relationships/hyperlink" Target="https://www.linkedin.com/company/gehealthcare/people/?facetSchool=15250774%2C5059250%2C15092694%2C10826935%2C15138342%2C18863041%2C2590455%2C963638%2C15094133%2C39783%2C19143575%2C5272314%2C47886%2C18423073%2C15250261" TargetMode="External"/><Relationship Id="rId33" Type="http://schemas.openxmlformats.org/officeDocument/2006/relationships/hyperlink" Target="https://www.linkedin.com/company/technip-energie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" Type="http://schemas.openxmlformats.org/officeDocument/2006/relationships/notesSlide" Target="../notesSlides/notesSlide17.xml"/><Relationship Id="rId16" Type="http://schemas.openxmlformats.org/officeDocument/2006/relationships/hyperlink" Target="https://www.linkedin.com/company/stmicroelectronic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0" Type="http://schemas.openxmlformats.org/officeDocument/2006/relationships/hyperlink" Target="https://www.linkedin.com/company/schneider-electric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9" Type="http://schemas.openxmlformats.org/officeDocument/2006/relationships/hyperlink" Target="https://www.linkedin.com/company/segula-technologie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ge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1" Type="http://schemas.openxmlformats.org/officeDocument/2006/relationships/hyperlink" Target="https://www.linkedin.com/company/decathlon/people/?facetSchool=15250774%2C5059250%2C15092694%2C10826935%2C15138342%2C18863041%2C2590455%2C963638%2C15094133%2C39783%2C19143575%2C5272314%2C47886%2C18423073%2C15250261" TargetMode="External"/><Relationship Id="rId24" Type="http://schemas.openxmlformats.org/officeDocument/2006/relationships/hyperlink" Target="https://www.linkedin.com/company/saint-gobain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32" Type="http://schemas.openxmlformats.org/officeDocument/2006/relationships/hyperlink" Target="https://www.linkedin.com/company/technip-energies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ge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stmicroelectronics/people/?facetSchool=15250774%2C5059250%2C15092694%2C10826935%2C15138342%2C18863041%2C2590455%2C963638%2C15094133%2C39783%2C19143575%2C5272314%2C47886%2C18423073%2C15250261" TargetMode="External"/><Relationship Id="rId23" Type="http://schemas.openxmlformats.org/officeDocument/2006/relationships/hyperlink" Target="https://www.linkedin.com/company/siemens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8" Type="http://schemas.openxmlformats.org/officeDocument/2006/relationships/hyperlink" Target="https://www.linkedin.com/company/segula-technologies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assystem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19" Type="http://schemas.openxmlformats.org/officeDocument/2006/relationships/hyperlink" Target="https://www.linkedin.com/company/schneider-electric/people/?facetSchool=15250774%2C5059250%2C15092694%2C10826935%2C15138342%2C18863041%2C2590455%2C963638%2C15094133%2C39783%2C19143575%2C5272314%2C47886%2C18423073%2C15250261" TargetMode="External"/><Relationship Id="rId31" Type="http://schemas.openxmlformats.org/officeDocument/2006/relationships/hyperlink" Target="https://www.linkedin.com/company/hermes-group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4" Type="http://schemas.openxmlformats.org/officeDocument/2006/relationships/hyperlink" Target="https://www.linkedin.com/company/alten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9" Type="http://schemas.openxmlformats.org/officeDocument/2006/relationships/hyperlink" Target="https://www.linkedin.com/company/assystem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richemont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2" Type="http://schemas.openxmlformats.org/officeDocument/2006/relationships/hyperlink" Target="https://www.linkedin.com/company/arcelormittal/people/?facetSchool=15250774%2C5059250%2C15092694%2C10826935%2C15138342%2C18863041%2C2590455%2C963638%2C15094133%2C39783%2C19143575%2C5272314%2C47886%2C18423073%2C15250261&amp;keywords=PhD%20OR%20Ph.D%20OR%20Docteur%20OR%20Doctorat%20OR%20Doctorant" TargetMode="External"/><Relationship Id="rId27" Type="http://schemas.openxmlformats.org/officeDocument/2006/relationships/hyperlink" Target="https://www.linkedin.com/company/siemens/people/?facetSchool=15250774%2C5059250%2C15092694%2C10826935%2C15138342%2C18863041%2C2590455%2C963638%2C15094133%2C39783%2C19143575%2C5272314%2C47886%2C18423073%2C15250261" TargetMode="External"/><Relationship Id="rId30" Type="http://schemas.openxmlformats.org/officeDocument/2006/relationships/hyperlink" Target="https://www.linkedin.com/company/hermes-group/people/?facetSchool=15250774%2C5059250%2C15092694%2C10826935%2C15138342%2C18863041%2C2590455%2C963638%2C15094133%2C39783%2C19143575%2C5272314%2C47886%2C18423073%2C15250261" TargetMode="External"/><Relationship Id="rId8" Type="http://schemas.openxmlformats.org/officeDocument/2006/relationships/hyperlink" Target="https://www.linkedin.com/company/capgemini-engineering/people/?facetSchool=15250774%2C5059250%2C15092694%2C10826935%2C15138342%2C18863041%2C2590455%2C963638%2C15094133%2C39783%2C19143575%2C5272314%2C47886%2C18423073%2C15250261&amp;keywords=PhD%20OR%20Ph.D%20OR%20Docteur%20OR%20Doctorat%20OR%20Doctorant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school/universite-bourgogne-europe/people/?facetGeoRegion=105015875" TargetMode="External"/><Relationship Id="rId18" Type="http://schemas.openxmlformats.org/officeDocument/2006/relationships/hyperlink" Target="https://www.linkedin.com/school/univ_cotedazur/people/?facetGeoRegion=105015875&amp;keywords=PhD%20OR%20Ph.D%20OR%20Docteur%20OR%20Doctorat%20OR%20Doctorant" TargetMode="External"/><Relationship Id="rId26" Type="http://schemas.openxmlformats.org/officeDocument/2006/relationships/hyperlink" Target="https://www.linkedin.com/school/universite-de-lille/people/?facetGeoRegion=105015875&amp;keywords=PhD%20OR%20Ph.D%20OR%20Docteur%20OR%20Doctorat%20OR%20Doctorant" TargetMode="External"/><Relationship Id="rId39" Type="http://schemas.openxmlformats.org/officeDocument/2006/relationships/hyperlink" Target="https://www.linkedin.com/school/nantes-universite/people/" TargetMode="External"/><Relationship Id="rId21" Type="http://schemas.openxmlformats.org/officeDocument/2006/relationships/hyperlink" Target="https://www.linkedin.com/school/universit%C3%A9-grenoble-alpes/people/?facetGeoRegion=105015875" TargetMode="External"/><Relationship Id="rId34" Type="http://schemas.openxmlformats.org/officeDocument/2006/relationships/hyperlink" Target="https://www.linkedin.com/school/universite-lyon-1/people/?facetGeoRegion=105015875&amp;keywords=PhD%20OR%20Ph.D%20OR%20Docteur%20OR%20Doctorat%20OR%20Doctorant" TargetMode="External"/><Relationship Id="rId42" Type="http://schemas.openxmlformats.org/officeDocument/2006/relationships/hyperlink" Target="https://www.linkedin.com/school/nantes-universite/people/?facetGeoRegion=105015875&amp;keywords=PhD%20OR%20Ph.D%20OR%20Docteur%20OR%20Doctorat%20OR%20Doctorant" TargetMode="External"/><Relationship Id="rId47" Type="http://schemas.openxmlformats.org/officeDocument/2006/relationships/hyperlink" Target="https://www.linkedin.com/school/universit-paris-saclay/people/" TargetMode="External"/><Relationship Id="rId50" Type="http://schemas.openxmlformats.org/officeDocument/2006/relationships/hyperlink" Target="https://www.linkedin.com/school/universit-paris-saclay/people/?facetGeoRegion=105015875&amp;keywords=PhD%20OR%20Ph.D%20OR%20Docteur%20OR%20Doctorat%20OR%20Doctorant" TargetMode="External"/><Relationship Id="rId55" Type="http://schemas.openxmlformats.org/officeDocument/2006/relationships/hyperlink" Target="https://www.linkedin.com/school/sorbonne-universite/people/" TargetMode="External"/><Relationship Id="rId7" Type="http://schemas.openxmlformats.org/officeDocument/2006/relationships/hyperlink" Target="https://www.linkedin.com/school/universite-de-bordeaux/people/" TargetMode="External"/><Relationship Id="rId2" Type="http://schemas.openxmlformats.org/officeDocument/2006/relationships/notesSlide" Target="../notesSlides/notesSlide18.xml"/><Relationship Id="rId16" Type="http://schemas.openxmlformats.org/officeDocument/2006/relationships/hyperlink" Target="https://www.linkedin.com/school/univ_cotedazur/people/?keywords=PhD%20OR%20Ph.D%20OR%20Docteur%20OR%20Doctorat%20OR%20Doctorant" TargetMode="External"/><Relationship Id="rId29" Type="http://schemas.openxmlformats.org/officeDocument/2006/relationships/hyperlink" Target="https://www.linkedin.com/school/universit-de-lorraine/people/?facetGeoRegion=105015875" TargetMode="External"/><Relationship Id="rId11" Type="http://schemas.openxmlformats.org/officeDocument/2006/relationships/hyperlink" Target="https://www.linkedin.com/school/universite-bourgogne-europe/people/" TargetMode="External"/><Relationship Id="rId24" Type="http://schemas.openxmlformats.org/officeDocument/2006/relationships/hyperlink" Target="https://www.linkedin.com/school/universite-de-lille/people/?keywords=PhD%20OR%20Ph.D%20OR%20Docteur%20OR%20Doctorat%20OR%20Doctorant" TargetMode="External"/><Relationship Id="rId32" Type="http://schemas.openxmlformats.org/officeDocument/2006/relationships/hyperlink" Target="https://www.linkedin.com/school/universite-lyon-1/people/?keywords=PhD%20OR%20Ph.D%20OR%20Docteur%20OR%20Doctorat%20OR%20Doctorant" TargetMode="External"/><Relationship Id="rId37" Type="http://schemas.openxmlformats.org/officeDocument/2006/relationships/hyperlink" Target="https://www.linkedin.com/school/universite-de-montpellier/people/?facetGeoRegion=105015875" TargetMode="External"/><Relationship Id="rId40" Type="http://schemas.openxmlformats.org/officeDocument/2006/relationships/hyperlink" Target="https://www.linkedin.com/school/nantes-universite/people/?keywords=PhD%20OR%20Ph.D%20OR%20Docteur%20OR%20Doctorat%20OR%20Doctorant" TargetMode="External"/><Relationship Id="rId45" Type="http://schemas.openxmlformats.org/officeDocument/2006/relationships/hyperlink" Target="https://www.linkedin.com/school/universit%C3%A9-paris-cit%C3%A9/people/?facetGeoRegion=105015875" TargetMode="External"/><Relationship Id="rId53" Type="http://schemas.openxmlformats.org/officeDocument/2006/relationships/hyperlink" Target="https://www.linkedin.com/school/rennesuniv/people/?facetGeoRegion=105015875" TargetMode="External"/><Relationship Id="rId58" Type="http://schemas.openxmlformats.org/officeDocument/2006/relationships/hyperlink" Target="https://www.linkedin.com/school/sorbonne-universite/people/?facetGeoRegion=105015875&amp;keywords=PhD%20OR%20Ph.D%20OR%20Docteur%20OR%20Doctorat%20OR%20Doctorant" TargetMode="External"/><Relationship Id="rId5" Type="http://schemas.openxmlformats.org/officeDocument/2006/relationships/hyperlink" Target="https://www.linkedin.com/school/aix-marseille-universite/people/?facetGeoRegion=105015875" TargetMode="External"/><Relationship Id="rId61" Type="http://schemas.openxmlformats.org/officeDocument/2006/relationships/hyperlink" Target="https://www.linkedin.com/school/universite-toulouse/people/?facetGeoRegion=105015875" TargetMode="External"/><Relationship Id="rId19" Type="http://schemas.openxmlformats.org/officeDocument/2006/relationships/hyperlink" Target="https://www.linkedin.com/school/universit&#233;-grenoble-alpes/people/" TargetMode="External"/><Relationship Id="rId14" Type="http://schemas.openxmlformats.org/officeDocument/2006/relationships/hyperlink" Target="https://www.linkedin.com/school/universite-bourgogne-europe/people/?facetGeoRegion=105015875&amp;keywords=PhD%20OR%20Ph.D%20OR%20Docteur%20OR%20Doctorat%20OR%20Doctorant" TargetMode="External"/><Relationship Id="rId22" Type="http://schemas.openxmlformats.org/officeDocument/2006/relationships/hyperlink" Target="https://www.linkedin.com/school/universit%C3%A9-grenoble-alpes/people/?facetGeoRegion=105015875&amp;keywords=PhD%20OR%20Ph.D%20OR%20Docteur%20OR%20Doctorat%20OR%20Doctorant" TargetMode="External"/><Relationship Id="rId27" Type="http://schemas.openxmlformats.org/officeDocument/2006/relationships/hyperlink" Target="https://www.linkedin.com/school/universit-de-lorraine/people/" TargetMode="External"/><Relationship Id="rId30" Type="http://schemas.openxmlformats.org/officeDocument/2006/relationships/hyperlink" Target="https://www.linkedin.com/school/universit-de-lorraine/people/?facetGeoRegion=105015875&amp;keywords=PhD%20OR%20Ph.D%20OR%20Docteur%20OR%20Doctorat%20OR%20Doctorant" TargetMode="External"/><Relationship Id="rId35" Type="http://schemas.openxmlformats.org/officeDocument/2006/relationships/hyperlink" Target="https://www.linkedin.com/school/universite-de-montpellier/people/" TargetMode="External"/><Relationship Id="rId43" Type="http://schemas.openxmlformats.org/officeDocument/2006/relationships/hyperlink" Target="https://www.linkedin.com/school/universit&#233;-paris-cit&#233;/people/" TargetMode="External"/><Relationship Id="rId48" Type="http://schemas.openxmlformats.org/officeDocument/2006/relationships/hyperlink" Target="https://www.linkedin.com/school/universit-paris-saclay/people/?keywords=PhD%20OR%20Ph.D%20OR%20Docteur%20OR%20Doctorat%20OR%20Doctorant" TargetMode="External"/><Relationship Id="rId56" Type="http://schemas.openxmlformats.org/officeDocument/2006/relationships/hyperlink" Target="https://www.linkedin.com/school/sorbonne-universite/people/?keywords=PhD%20OR%20Ph.D%20OR%20Docteur%20OR%20Doctorat%20OR%20Doctorant" TargetMode="External"/><Relationship Id="rId8" Type="http://schemas.openxmlformats.org/officeDocument/2006/relationships/hyperlink" Target="https://www.linkedin.com/school/universite-de-bordeaux/people/?keywords=PhD%20OR%20Ph.D%20OR%20Docteur%20OR%20Doctorat%20OR%20Doctorant" TargetMode="External"/><Relationship Id="rId51" Type="http://schemas.openxmlformats.org/officeDocument/2006/relationships/hyperlink" Target="https://www.linkedin.com/school/rennesuniv/people/" TargetMode="External"/><Relationship Id="rId3" Type="http://schemas.openxmlformats.org/officeDocument/2006/relationships/hyperlink" Target="https://www.linkedin.com/school/aix-marseille-universite/people/" TargetMode="External"/><Relationship Id="rId12" Type="http://schemas.openxmlformats.org/officeDocument/2006/relationships/hyperlink" Target="https://www.linkedin.com/school/universite-bourgogne-europe/people/?keywords=PhD%20OR%20Ph.D%20OR%20Docteur%20OR%20Doctorat%20OR%20Doctorant" TargetMode="External"/><Relationship Id="rId17" Type="http://schemas.openxmlformats.org/officeDocument/2006/relationships/hyperlink" Target="https://www.linkedin.com/school/univ_cotedazur/people/?facetGeoRegion=105015875" TargetMode="External"/><Relationship Id="rId25" Type="http://schemas.openxmlformats.org/officeDocument/2006/relationships/hyperlink" Target="https://www.linkedin.com/school/universite-de-lille/people/?facetGeoRegion=105015875" TargetMode="External"/><Relationship Id="rId33" Type="http://schemas.openxmlformats.org/officeDocument/2006/relationships/hyperlink" Target="https://www.linkedin.com/school/universite-lyon-1/people/?facetGeoRegion=105015875" TargetMode="External"/><Relationship Id="rId38" Type="http://schemas.openxmlformats.org/officeDocument/2006/relationships/hyperlink" Target="https://www.linkedin.com/school/universite-de-montpellier/people/?facetGeoRegion=105015875&amp;keywords=PhD%20OR%20Ph.D%20OR%20Docteur%20OR%20Doctorat%20OR%20Doctorant" TargetMode="External"/><Relationship Id="rId46" Type="http://schemas.openxmlformats.org/officeDocument/2006/relationships/hyperlink" Target="https://www.linkedin.com/school/universit%C3%A9-paris-cit%C3%A9/people/?facetGeoRegion=105015875&amp;keywords=PhD%20OR%20Ph.D%20OR%20Docteur%20OR%20Doctorat%20OR%20Doctorant" TargetMode="External"/><Relationship Id="rId59" Type="http://schemas.openxmlformats.org/officeDocument/2006/relationships/hyperlink" Target="https://www.linkedin.com/school/universite-toulouse/people/" TargetMode="External"/><Relationship Id="rId20" Type="http://schemas.openxmlformats.org/officeDocument/2006/relationships/hyperlink" Target="https://www.linkedin.com/school/universit%C3%A9-grenoble-alpes/people/?keywords=PhD%20OR%20Ph.D%20OR%20Docteur%20OR%20Doctorat%20OR%20Doctorant" TargetMode="External"/><Relationship Id="rId41" Type="http://schemas.openxmlformats.org/officeDocument/2006/relationships/hyperlink" Target="https://www.linkedin.com/school/nantes-universite/people/?facetGeoRegion=105015875" TargetMode="External"/><Relationship Id="rId54" Type="http://schemas.openxmlformats.org/officeDocument/2006/relationships/hyperlink" Target="https://www.linkedin.com/school/rennesuniv/people/?facetGeoRegion=105015875&amp;keywords=PhD%20OR%20Ph.D%20OR%20Docteur%20OR%20Doctorat%20OR%20Doctorant" TargetMode="External"/><Relationship Id="rId62" Type="http://schemas.openxmlformats.org/officeDocument/2006/relationships/hyperlink" Target="https://www.linkedin.com/school/universite-toulouse/people/?facetGeoRegion=105015875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aix-marseille-universite/people/?facetGeoRegion=105015875&amp;keywords=PhD%20OR%20Ph.D%20OR%20Docteur%20OR%20Doctorat%20OR%20Doctorant" TargetMode="External"/><Relationship Id="rId15" Type="http://schemas.openxmlformats.org/officeDocument/2006/relationships/hyperlink" Target="https://www.linkedin.com/school/univ_cotedazur/people/" TargetMode="External"/><Relationship Id="rId23" Type="http://schemas.openxmlformats.org/officeDocument/2006/relationships/hyperlink" Target="https://www.linkedin.com/school/universite-de-lille/people/" TargetMode="External"/><Relationship Id="rId28" Type="http://schemas.openxmlformats.org/officeDocument/2006/relationships/hyperlink" Target="https://www.linkedin.com/school/universit-de-lorraine/people/?keywords=PhD%20OR%20Ph.D%20OR%20Docteur%20OR%20Doctorat%20OR%20Doctorant" TargetMode="External"/><Relationship Id="rId36" Type="http://schemas.openxmlformats.org/officeDocument/2006/relationships/hyperlink" Target="https://www.linkedin.com/school/universite-de-montpellier/people/?keywords=PhD%20OR%20Ph.D%20OR%20Docteur%20OR%20Doctorat%20OR%20Doctorant" TargetMode="External"/><Relationship Id="rId49" Type="http://schemas.openxmlformats.org/officeDocument/2006/relationships/hyperlink" Target="https://www.linkedin.com/school/universit-paris-saclay/people/?facetGeoRegion=105015875" TargetMode="External"/><Relationship Id="rId57" Type="http://schemas.openxmlformats.org/officeDocument/2006/relationships/hyperlink" Target="https://www.linkedin.com/school/sorbonne-universite/people/?facetGeoRegion=105015875" TargetMode="External"/><Relationship Id="rId10" Type="http://schemas.openxmlformats.org/officeDocument/2006/relationships/hyperlink" Target="https://www.linkedin.com/school/universite-de-bordeaux/people/?facetGeoRegion=105015875&amp;keywords=PhD%20OR%20Ph.D%20OR%20Docteur%20OR%20Doctorat%20OR%20Doctorant" TargetMode="External"/><Relationship Id="rId31" Type="http://schemas.openxmlformats.org/officeDocument/2006/relationships/hyperlink" Target="https://www.linkedin.com/school/universite-lyon-1/people/" TargetMode="External"/><Relationship Id="rId44" Type="http://schemas.openxmlformats.org/officeDocument/2006/relationships/hyperlink" Target="https://www.linkedin.com/school/universit%C3%A9-paris-cit%C3%A9/people/?keywords=PhD%20OR%20Ph.D%20OR%20Docteur%20OR%20Doctorat%20OR%20Doctorant" TargetMode="External"/><Relationship Id="rId52" Type="http://schemas.openxmlformats.org/officeDocument/2006/relationships/hyperlink" Target="https://www.linkedin.com/school/rennesuniv/people/?keywords=PhD%20OR%20Ph.D%20OR%20Docteur%20OR%20Doctorat%20OR%20Doctorant" TargetMode="External"/><Relationship Id="rId60" Type="http://schemas.openxmlformats.org/officeDocument/2006/relationships/hyperlink" Target="https://www.linkedin.com/school/universite-toulouse/people/?keywords=PhD%20OR%20Ph.D%20OR%20Docteur%20OR%20Doctorat%20OR%20Doctorant" TargetMode="External"/><Relationship Id="rId4" Type="http://schemas.openxmlformats.org/officeDocument/2006/relationships/hyperlink" Target="https://www.linkedin.com/school/aix-marseille-universite/people/?keywords=PhD%20OR%20Ph.D%20OR%20Docteur%20OR%20Doctorat%20OR%20Doctorant" TargetMode="External"/><Relationship Id="rId9" Type="http://schemas.openxmlformats.org/officeDocument/2006/relationships/hyperlink" Target="https://www.linkedin.com/school/universite-de-bordeaux/people/?facetGeoRegion=105015875" TargetMode="External"/></Relationships>
</file>

<file path=ppt/slides/_rels/slide29.xml.rels><?xml version="1.0" encoding="UTF-8" standalone="yes"?>
<Relationships xmlns="http://schemas.openxmlformats.org/package/2006/relationships"><Relationship Id="rId26" Type="http://schemas.openxmlformats.org/officeDocument/2006/relationships/hyperlink" Target="https://www.linkedin.com/school/universit%C3%A9-grenoble-alpes/people/?facetGeoRegion=103623254&amp;keywords=PhD%20OR%20Ph.D%20OR%20Docteur%20OR%20Doctorat%20OR%20Doctorant" TargetMode="External"/><Relationship Id="rId21" Type="http://schemas.openxmlformats.org/officeDocument/2006/relationships/hyperlink" Target="https://www.linkedin.com/school/univ_cotedazur/people/?facetGeoRegion=105015875&amp;keywords=PhD%20OR%20Ph.D%20OR%20Docteur%20OR%20Doctorat%20OR%20Doctorant" TargetMode="External"/><Relationship Id="rId42" Type="http://schemas.openxmlformats.org/officeDocument/2006/relationships/hyperlink" Target="https://www.linkedin.com/school/universite-de-montpellier/people/" TargetMode="External"/><Relationship Id="rId47" Type="http://schemas.openxmlformats.org/officeDocument/2006/relationships/hyperlink" Target="https://www.linkedin.com/school/nantes-universite/people/" TargetMode="External"/><Relationship Id="rId63" Type="http://schemas.openxmlformats.org/officeDocument/2006/relationships/hyperlink" Target="https://www.linkedin.com/school/rennesuniv/people/?facetGeoRegion=105015875" TargetMode="External"/><Relationship Id="rId68" Type="http://schemas.openxmlformats.org/officeDocument/2006/relationships/hyperlink" Target="https://www.linkedin.com/school/sorbonne-universite/people/?facetGeoRegion=105015875" TargetMode="External"/><Relationship Id="rId2" Type="http://schemas.openxmlformats.org/officeDocument/2006/relationships/notesSlide" Target="../notesSlides/notesSlide19.xml"/><Relationship Id="rId16" Type="http://schemas.openxmlformats.org/officeDocument/2006/relationships/hyperlink" Target="https://www.linkedin.com/school/universite-bourgogne-europe/people/?facetGeoRegion=105015875&amp;keywords=PhD%20OR%20Ph.D%20OR%20Docteur%20OR%20Doctorat%20OR%20Doctorant" TargetMode="External"/><Relationship Id="rId29" Type="http://schemas.openxmlformats.org/officeDocument/2006/relationships/hyperlink" Target="https://www.linkedin.com/school/universite-de-lille/people/?facetGeoRegion=105007536" TargetMode="External"/><Relationship Id="rId11" Type="http://schemas.openxmlformats.org/officeDocument/2006/relationships/hyperlink" Target="https://www.linkedin.com/school/universite-de-bordeaux/people/?facetGeoRegion=105015875&amp;keywords=PhD%20OR%20Ph.D%20OR%20Docteur%20OR%20Doctorat%20OR%20Doctorant" TargetMode="External"/><Relationship Id="rId24" Type="http://schemas.openxmlformats.org/officeDocument/2006/relationships/hyperlink" Target="https://www.linkedin.com/school/universit%C3%A9-grenoble-alpes/people/?facetGeoRegion=103623254" TargetMode="External"/><Relationship Id="rId32" Type="http://schemas.openxmlformats.org/officeDocument/2006/relationships/hyperlink" Target="https://www.linkedin.com/school/universit-de-lorraine/people/" TargetMode="External"/><Relationship Id="rId37" Type="http://schemas.openxmlformats.org/officeDocument/2006/relationships/hyperlink" Target="https://www.linkedin.com/school/universite-lyon-1/people/" TargetMode="External"/><Relationship Id="rId40" Type="http://schemas.openxmlformats.org/officeDocument/2006/relationships/hyperlink" Target="https://www.linkedin.com/school/universite-lyon-1/people/?facetGeoRegion=105015875&amp;keywords=PhD%20OR%20Ph.D%20OR%20Docteur%20OR%20Doctorat%20OR%20Doctorant" TargetMode="External"/><Relationship Id="rId45" Type="http://schemas.openxmlformats.org/officeDocument/2006/relationships/hyperlink" Target="https://www.linkedin.com/school/universite-de-montpellier/people/?facetGeoRegion=105015875&amp;keywords=PhD%20OR%20Ph.D%20OR%20Docteur%20OR%20Doctorat%20OR%20Doctorant" TargetMode="External"/><Relationship Id="rId53" Type="http://schemas.openxmlformats.org/officeDocument/2006/relationships/hyperlink" Target="https://www.linkedin.com/school/universit%C3%A9-paris-cit%C3%A9/people/?facetGeoRegion=105015875" TargetMode="External"/><Relationship Id="rId58" Type="http://schemas.openxmlformats.org/officeDocument/2006/relationships/hyperlink" Target="https://www.linkedin.com/school/universit-paris-saclay/people/?facetGeoRegion=105015875" TargetMode="External"/><Relationship Id="rId66" Type="http://schemas.openxmlformats.org/officeDocument/2006/relationships/hyperlink" Target="http://www.linkedin.com/school/rennesuniv/people/?facetGeoRegion=103737322&amp;keywords=PhD%20OR%20Ph.D%20OR%20Docteur%20OR%20Doctorat%20OR%20Doctorant" TargetMode="External"/><Relationship Id="rId74" Type="http://schemas.openxmlformats.org/officeDocument/2006/relationships/hyperlink" Target="https://www.linkedin.com/school/universite-toulouse/people/?facetGeoRegion=105015875&amp;keywords=PhD%20OR%20Ph.D%20OR%20Docteur%20OR%20Doctorat%20OR%20Doctorant" TargetMode="External"/><Relationship Id="rId5" Type="http://schemas.openxmlformats.org/officeDocument/2006/relationships/hyperlink" Target="https://www.linkedin.com/school/aix-marseille-universite/people/?facetGeoRegion=102203735" TargetMode="External"/><Relationship Id="rId61" Type="http://schemas.openxmlformats.org/officeDocument/2006/relationships/hyperlink" Target="https://www.linkedin.com/school/universit-paris-saclay/people/?facetGeoRegion=104246759&amp;keywords=PhD%20OR%20Ph.D%20OR%20Docteur%20OR%20Doctorat%20OR%20Doctorant" TargetMode="External"/><Relationship Id="rId19" Type="http://schemas.openxmlformats.org/officeDocument/2006/relationships/hyperlink" Target="https://www.linkedin.com/school/univ_cotedazur/people/?facetGeoRegion=105015875" TargetMode="External"/><Relationship Id="rId14" Type="http://schemas.openxmlformats.org/officeDocument/2006/relationships/hyperlink" Target="https://www.linkedin.com/school/universite-bourgogne-europe/people/?facetGeoRegion=105015875" TargetMode="External"/><Relationship Id="rId22" Type="http://schemas.openxmlformats.org/officeDocument/2006/relationships/hyperlink" Target="https://www.linkedin.com/school/universit&#233;-grenoble-alpes/people/" TargetMode="External"/><Relationship Id="rId27" Type="http://schemas.openxmlformats.org/officeDocument/2006/relationships/hyperlink" Target="https://www.linkedin.com/school/universite-de-lille/people/" TargetMode="External"/><Relationship Id="rId30" Type="http://schemas.openxmlformats.org/officeDocument/2006/relationships/hyperlink" Target="https://www.linkedin.com/school/universite-de-lille/people/?facetGeoRegion=105015875&amp;keywords=PhD%20OR%20Ph.D%20OR%20Docteur%20OR%20Doctorat%20OR%20Doctorant" TargetMode="External"/><Relationship Id="rId35" Type="http://schemas.openxmlformats.org/officeDocument/2006/relationships/hyperlink" Target="https://www.linkedin.com/school/universit-de-lorraine/people/?facetGeoRegion=105015875&amp;keywords=PhD%20OR%20Ph.D%20OR%20Docteur%20OR%20Doctorat%20OR%20Doctorant" TargetMode="External"/><Relationship Id="rId43" Type="http://schemas.openxmlformats.org/officeDocument/2006/relationships/hyperlink" Target="https://www.linkedin.com/school/universite-de-montpellier/people/?facetGeoRegion=105015875" TargetMode="External"/><Relationship Id="rId48" Type="http://schemas.openxmlformats.org/officeDocument/2006/relationships/hyperlink" Target="https://www.linkedin.com/school/nantes-universite/people/?facetGeoRegion=105015875" TargetMode="External"/><Relationship Id="rId56" Type="http://schemas.openxmlformats.org/officeDocument/2006/relationships/hyperlink" Target="https://www.linkedin.com/school/universit%C3%A9-paris-cit%C3%A9/people/?facetGeoRegion=104246759&amp;keywords=PhD%20OR%20Ph.D%20OR%20Docteur%20OR%20Doctorat%20OR%20Doctorant" TargetMode="External"/><Relationship Id="rId64" Type="http://schemas.openxmlformats.org/officeDocument/2006/relationships/hyperlink" Target="https://www.linkedin.com/school/rennesuniv/people/?facetGeoRegion=103737322" TargetMode="External"/><Relationship Id="rId69" Type="http://schemas.openxmlformats.org/officeDocument/2006/relationships/hyperlink" Target="https://www.linkedin.com/school/sorbonne-universite/people/?facetGeoRegion=105015875&amp;keywords=PhD%20OR%20Ph.D%20OR%20Docteur%20OR%20Doctorat%20OR%20Doctorant" TargetMode="External"/><Relationship Id="rId8" Type="http://schemas.openxmlformats.org/officeDocument/2006/relationships/hyperlink" Target="https://www.linkedin.com/school/universite-de-bordeaux/people/" TargetMode="External"/><Relationship Id="rId51" Type="http://schemas.openxmlformats.org/officeDocument/2006/relationships/hyperlink" Target="https://www.linkedin.com/school/nantes-universite/people/?facetGeoRegion=104731846&amp;keywords=PhD%20OR%20Ph.D%20OR%20Docteur%20OR%20Doctorat%20OR%20Doctorant" TargetMode="External"/><Relationship Id="rId72" Type="http://schemas.openxmlformats.org/officeDocument/2006/relationships/hyperlink" Target="https://www.linkedin.com/school/universite-toulouse/people/?facetGeoRegion=105015875" TargetMode="External"/><Relationship Id="rId3" Type="http://schemas.openxmlformats.org/officeDocument/2006/relationships/hyperlink" Target="https://www.linkedin.com/school/aix-marseille-universite/people/" TargetMode="External"/><Relationship Id="rId12" Type="http://schemas.openxmlformats.org/officeDocument/2006/relationships/hyperlink" Target="https://www.linkedin.com/school/universite-de-bordeaux/people/?facetGeoRegion=105563475&amp;keywords=PhD%20OR%20Ph.D%20OR%20Docteur%20OR%20Doctorat%20OR%20Doctorant" TargetMode="External"/><Relationship Id="rId17" Type="http://schemas.openxmlformats.org/officeDocument/2006/relationships/hyperlink" Target="https://www.linkedin.com/school/universite-bourgogne-europe/people/?facetGeoRegion=103286073&amp;keywords=PhD%20OR%20Ph.D%20OR%20Docteur%20OR%20Doctorat%20OR%20Doctorant" TargetMode="External"/><Relationship Id="rId25" Type="http://schemas.openxmlformats.org/officeDocument/2006/relationships/hyperlink" Target="https://www.linkedin.com/school/universit%C3%A9-grenoble-alpes/people/?facetGeoRegion=105015875&amp;keywords=PhD%20OR%20Ph.D%20OR%20Docteur%20OR%20Doctorat%20OR%20Doctorant" TargetMode="External"/><Relationship Id="rId33" Type="http://schemas.openxmlformats.org/officeDocument/2006/relationships/hyperlink" Target="https://www.linkedin.com/school/universit-de-lorraine/people/?facetGeoRegion=105015875" TargetMode="External"/><Relationship Id="rId38" Type="http://schemas.openxmlformats.org/officeDocument/2006/relationships/hyperlink" Target="https://www.linkedin.com/school/universite-lyon-1/people/?facetGeoRegion=105015875" TargetMode="External"/><Relationship Id="rId46" Type="http://schemas.openxmlformats.org/officeDocument/2006/relationships/hyperlink" Target="https://www.linkedin.com/school/universite-de-montpellier/people/?facetGeoRegion=103876217&amp;keywords=PhD%20OR%20Ph.D%20OR%20Docteur%20OR%20Doctorat%20OR%20Doctorant" TargetMode="External"/><Relationship Id="rId59" Type="http://schemas.openxmlformats.org/officeDocument/2006/relationships/hyperlink" Target="https://www.linkedin.com/school/universit-paris-saclay/people/?facetGeoRegion=104246759" TargetMode="External"/><Relationship Id="rId67" Type="http://schemas.openxmlformats.org/officeDocument/2006/relationships/hyperlink" Target="https://www.linkedin.com/school/sorbonne-universite/people/" TargetMode="External"/><Relationship Id="rId20" Type="http://schemas.openxmlformats.org/officeDocument/2006/relationships/hyperlink" Target="https://www.linkedin.com/school/univ_cotedazur/people/?facetGeoRegion=102203735" TargetMode="External"/><Relationship Id="rId41" Type="http://schemas.openxmlformats.org/officeDocument/2006/relationships/hyperlink" Target="https://www.linkedin.com/school/universite-lyon-1/people/?facetGeoRegion=103623254&amp;keywords=PhD%20OR%20Ph.D%20OR%20Docteur%20OR%20Doctorat%20OR%20Doctorant" TargetMode="External"/><Relationship Id="rId54" Type="http://schemas.openxmlformats.org/officeDocument/2006/relationships/hyperlink" Target="https://www.linkedin.com/school/universit%C3%A9-paris-cit%C3%A9/people/?facetGeoRegion=104246759" TargetMode="External"/><Relationship Id="rId62" Type="http://schemas.openxmlformats.org/officeDocument/2006/relationships/hyperlink" Target="https://www.linkedin.com/school/rennesuniv/people/" TargetMode="External"/><Relationship Id="rId70" Type="http://schemas.openxmlformats.org/officeDocument/2006/relationships/hyperlink" Target="https://www.linkedin.com/school/sorbonne-universite/people/?facetGeoRegion=104246759&amp;keywords=PhD%20OR%20Ph.D%20OR%20Docteur%20OR%20Doctorat%20OR%20Doctorant" TargetMode="External"/><Relationship Id="rId75" Type="http://schemas.openxmlformats.org/officeDocument/2006/relationships/hyperlink" Target="https://www.linkedin.com/school/universite-toulouse/people/?facetGeoRegion=103876217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aix-marseille-universite/people/?facetGeoRegion=105015875&amp;keywords=PhD%20OR%20Ph.D%20OR%20Docteur%20OR%20Doctorat%20OR%20Doctorant" TargetMode="External"/><Relationship Id="rId15" Type="http://schemas.openxmlformats.org/officeDocument/2006/relationships/hyperlink" Target="https://www.linkedin.com/school/universite-bourgogne-europe/people/?facetGeoRegion=103286073" TargetMode="External"/><Relationship Id="rId23" Type="http://schemas.openxmlformats.org/officeDocument/2006/relationships/hyperlink" Target="https://www.linkedin.com/school/universit%C3%A9-grenoble-alpes/people/?facetGeoRegion=105015875" TargetMode="External"/><Relationship Id="rId28" Type="http://schemas.openxmlformats.org/officeDocument/2006/relationships/hyperlink" Target="https://www.linkedin.com/school/universite-de-lille/people/?facetGeoRegion=105015875" TargetMode="External"/><Relationship Id="rId36" Type="http://schemas.openxmlformats.org/officeDocument/2006/relationships/hyperlink" Target="https://www.linkedin.com/school/universit-de-lorraine/people/?facetGeoRegion=101735443&amp;keywords=PhD%20OR%20Ph.D%20OR%20Docteur%20OR%20Doctorat%20OR%20Doctorant" TargetMode="External"/><Relationship Id="rId49" Type="http://schemas.openxmlformats.org/officeDocument/2006/relationships/hyperlink" Target="https://www.linkedin.com/school/nantes-universite/people/?facetGeoRegion=104731846" TargetMode="External"/><Relationship Id="rId57" Type="http://schemas.openxmlformats.org/officeDocument/2006/relationships/hyperlink" Target="https://www.linkedin.com/school/universit-paris-saclay/people/" TargetMode="External"/><Relationship Id="rId10" Type="http://schemas.openxmlformats.org/officeDocument/2006/relationships/hyperlink" Target="https://www.linkedin.com/school/universite-de-bordeaux/people/?facetGeoRegion=105563475" TargetMode="External"/><Relationship Id="rId31" Type="http://schemas.openxmlformats.org/officeDocument/2006/relationships/hyperlink" Target="https://www.linkedin.com/school/universite-de-lille/people/?facetGeoRegion=105007536&amp;keywords=PhD%20OR%20Ph.D%20OR%20Docteur%20OR%20Doctorat%20OR%20Doctorant" TargetMode="External"/><Relationship Id="rId44" Type="http://schemas.openxmlformats.org/officeDocument/2006/relationships/hyperlink" Target="https://www.linkedin.com/school/universite-de-montpellier/people/?facetGeoRegion=103876217" TargetMode="External"/><Relationship Id="rId52" Type="http://schemas.openxmlformats.org/officeDocument/2006/relationships/hyperlink" Target="https://www.linkedin.com/school/universit&#233;-paris-cit&#233;/people/" TargetMode="External"/><Relationship Id="rId60" Type="http://schemas.openxmlformats.org/officeDocument/2006/relationships/hyperlink" Target="https://www.linkedin.com/school/universit-paris-saclay/people/?facetGeoRegion=105015875&amp;keywords=PhD%20OR%20Ph.D%20OR%20Docteur%20OR%20Doctorat%20OR%20Doctorant" TargetMode="External"/><Relationship Id="rId65" Type="http://schemas.openxmlformats.org/officeDocument/2006/relationships/hyperlink" Target="https://www.linkedin.com/school/rennesuniv/people/?facetGeoRegion=105015875&amp;keywords=PhD%20OR%20Ph.D%20OR%20Docteur%20OR%20Doctorat%20OR%20Doctorant" TargetMode="External"/><Relationship Id="rId73" Type="http://schemas.openxmlformats.org/officeDocument/2006/relationships/hyperlink" Target="https://www.linkedin.com/school/universite-toulouse/people/?facetGeoRegion=103876217" TargetMode="External"/><Relationship Id="rId4" Type="http://schemas.openxmlformats.org/officeDocument/2006/relationships/hyperlink" Target="https://www.linkedin.com/school/aix-marseille-universite/people/?facetGeoRegion=105015875" TargetMode="External"/><Relationship Id="rId9" Type="http://schemas.openxmlformats.org/officeDocument/2006/relationships/hyperlink" Target="https://www.linkedin.com/school/universite-de-bordeaux/people/?facetGeoRegion=105015875" TargetMode="External"/><Relationship Id="rId13" Type="http://schemas.openxmlformats.org/officeDocument/2006/relationships/hyperlink" Target="https://www.linkedin.com/school/universite-bourgogne-europe/people/" TargetMode="External"/><Relationship Id="rId18" Type="http://schemas.openxmlformats.org/officeDocument/2006/relationships/hyperlink" Target="https://www.linkedin.com/school/univ_cotedazur/people/" TargetMode="External"/><Relationship Id="rId39" Type="http://schemas.openxmlformats.org/officeDocument/2006/relationships/hyperlink" Target="https://www.linkedin.com/school/universite-lyon-1/people/?facetGeoRegion=103623254" TargetMode="External"/><Relationship Id="rId34" Type="http://schemas.openxmlformats.org/officeDocument/2006/relationships/hyperlink" Target="https://www.linkedin.com/school/universit-de-lorraine/people/?facetGeoRegion=101735443" TargetMode="External"/><Relationship Id="rId50" Type="http://schemas.openxmlformats.org/officeDocument/2006/relationships/hyperlink" Target="https://www.linkedin.com/school/nantes-universite/people/?facetGeoRegion=105015875&amp;keywords=PhD%20OR%20Ph.D%20OR%20Docteur%20OR%20Doctorat%20OR%20Doctorant" TargetMode="External"/><Relationship Id="rId55" Type="http://schemas.openxmlformats.org/officeDocument/2006/relationships/hyperlink" Target="https://www.linkedin.com/school/universit%C3%A9-paris-cit%C3%A9/people/?facetGeoRegion=105015875&amp;keywords=PhD%20OR%20Ph.D%20OR%20Docteur%20OR%20Doctorat%20OR%20Doctorant" TargetMode="External"/><Relationship Id="rId7" Type="http://schemas.openxmlformats.org/officeDocument/2006/relationships/hyperlink" Target="872131" TargetMode="External"/><Relationship Id="rId71" Type="http://schemas.openxmlformats.org/officeDocument/2006/relationships/hyperlink" Target="https://www.linkedin.com/school/universite-toulouse/people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univ_cotedazur/people/" TargetMode="External"/><Relationship Id="rId13" Type="http://schemas.openxmlformats.org/officeDocument/2006/relationships/hyperlink" Target="https://www.linkedin.com/school/universite-de-lille/people/?keywords=PhD%20OR%20Ph.D%20OR%20Docteur%20OR%20Doctorat%20OR%20Doctorant" TargetMode="External"/><Relationship Id="rId18" Type="http://schemas.openxmlformats.org/officeDocument/2006/relationships/hyperlink" Target="https://www.linkedin.com/school/universite-de-montpellier/people/" TargetMode="External"/><Relationship Id="rId26" Type="http://schemas.openxmlformats.org/officeDocument/2006/relationships/hyperlink" Target="https://www.linkedin.com/school/rennesuniv/people/" TargetMode="External"/><Relationship Id="rId3" Type="http://schemas.openxmlformats.org/officeDocument/2006/relationships/hyperlink" Target="https://www.linkedin.com/school/aix-marseille-universite/people/?keywords=PhD%20OR%20Ph.D%20OR%20Docteur%20OR%20Doctorat%20OR%20Doctorant" TargetMode="External"/><Relationship Id="rId21" Type="http://schemas.openxmlformats.org/officeDocument/2006/relationships/hyperlink" Target="https://www.linkedin.com/school/nantes-universite/people/?keywords=PhD%20OR%20Ph.D%20OR%20Docteur%20OR%20Doctorat%20OR%20Doctorant" TargetMode="External"/><Relationship Id="rId7" Type="http://schemas.openxmlformats.org/officeDocument/2006/relationships/hyperlink" Target="https://www.linkedin.com/school/universite-bourgogne-europe/people/?keywords=PhD%20OR%20Ph.D%20OR%20Docteur%20OR%20Doctorat%20OR%20Doctorant" TargetMode="External"/><Relationship Id="rId12" Type="http://schemas.openxmlformats.org/officeDocument/2006/relationships/hyperlink" Target="https://www.linkedin.com/school/universite-de-lille/people/" TargetMode="External"/><Relationship Id="rId17" Type="http://schemas.openxmlformats.org/officeDocument/2006/relationships/hyperlink" Target="https://www.linkedin.com/school/universite-lyon-1/people/?keywords=PhD%20OR%20Ph.D%20OR%20Docteur%20OR%20Doctorat%20OR%20Doctorant" TargetMode="External"/><Relationship Id="rId25" Type="http://schemas.openxmlformats.org/officeDocument/2006/relationships/hyperlink" Target="https://www.linkedin.com/school/universit-paris-saclay/people/?keywords=PhD%20OR%20Ph.D%20OR%20Docteur%20OR%20Doctorat%20OR%20Doctorant" TargetMode="External"/><Relationship Id="rId2" Type="http://schemas.openxmlformats.org/officeDocument/2006/relationships/hyperlink" Target="https://www.linkedin.com/school/aix-marseille-universite/people/" TargetMode="External"/><Relationship Id="rId16" Type="http://schemas.openxmlformats.org/officeDocument/2006/relationships/hyperlink" Target="https://www.linkedin.com/school/universite-lyon-1/people/" TargetMode="External"/><Relationship Id="rId20" Type="http://schemas.openxmlformats.org/officeDocument/2006/relationships/hyperlink" Target="https://www.linkedin.com/school/nantes-universite/people/" TargetMode="External"/><Relationship Id="rId29" Type="http://schemas.openxmlformats.org/officeDocument/2006/relationships/hyperlink" Target="https://www.linkedin.com/school/sorbonne-universite/people/?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bourgogne-europe/people/" TargetMode="External"/><Relationship Id="rId11" Type="http://schemas.openxmlformats.org/officeDocument/2006/relationships/hyperlink" Target="https://www.linkedin.com/school/universit%C3%A9-grenoble-alpes/people/?keywords=PhD%20OR%20Ph.D%20OR%20Docteur%20OR%20Doctorat%20OR%20Doctorant" TargetMode="External"/><Relationship Id="rId24" Type="http://schemas.openxmlformats.org/officeDocument/2006/relationships/hyperlink" Target="https://www.linkedin.com/school/universit-paris-saclay/people/" TargetMode="External"/><Relationship Id="rId5" Type="http://schemas.openxmlformats.org/officeDocument/2006/relationships/hyperlink" Target="https://www.linkedin.com/school/universite-de-bordeaux/people/?keywords=PhD%20OR%20Ph.D%20OR%20Docteur%20OR%20Doctorat%20OR%20Doctorant" TargetMode="External"/><Relationship Id="rId15" Type="http://schemas.openxmlformats.org/officeDocument/2006/relationships/hyperlink" Target="https://www.linkedin.com/school/universit-de-lorraine/people/?keywords=PhD%20OR%20Ph.D%20OR%20Docteur%20OR%20Doctorat%20OR%20Doctorant" TargetMode="External"/><Relationship Id="rId23" Type="http://schemas.openxmlformats.org/officeDocument/2006/relationships/hyperlink" Target="https://www.linkedin.com/school/universit%C3%A9-paris-cit%C3%A9/people/?keywords=PhD%20OR%20Ph.D%20OR%20Docteur%20OR%20Doctorat%20OR%20Doctorant" TargetMode="External"/><Relationship Id="rId28" Type="http://schemas.openxmlformats.org/officeDocument/2006/relationships/hyperlink" Target="https://www.linkedin.com/school/sorbonne-universite/people/" TargetMode="External"/><Relationship Id="rId10" Type="http://schemas.openxmlformats.org/officeDocument/2006/relationships/hyperlink" Target="https://www.linkedin.com/school/universit&#233;-grenoble-alpes/people/" TargetMode="External"/><Relationship Id="rId19" Type="http://schemas.openxmlformats.org/officeDocument/2006/relationships/hyperlink" Target="https://www.linkedin.com/school/universite-de-montpellier/people/?keywords=PhD%20OR%20Ph.D%20OR%20Docteur%20OR%20Doctorat%20OR%20Doctorant" TargetMode="External"/><Relationship Id="rId31" Type="http://schemas.openxmlformats.org/officeDocument/2006/relationships/hyperlink" Target="https://www.linkedin.com/school/universite-toulouse/people/?keywords=PhD%20OR%20Ph.D%20OR%20Docteur%20OR%20Doctorat%20OR%20Doctorant" TargetMode="External"/><Relationship Id="rId4" Type="http://schemas.openxmlformats.org/officeDocument/2006/relationships/hyperlink" Target="https://www.linkedin.com/school/universite-de-bordeaux/people/" TargetMode="External"/><Relationship Id="rId9" Type="http://schemas.openxmlformats.org/officeDocument/2006/relationships/hyperlink" Target="https://www.linkedin.com/school/univ_cotedazur/people/?keywords=PhD%20OR%20Ph.D%20OR%20Docteur%20OR%20Doctorat%20OR%20Doctorant" TargetMode="External"/><Relationship Id="rId14" Type="http://schemas.openxmlformats.org/officeDocument/2006/relationships/hyperlink" Target="https://www.linkedin.com/school/universit-de-lorraine/people/" TargetMode="External"/><Relationship Id="rId22" Type="http://schemas.openxmlformats.org/officeDocument/2006/relationships/hyperlink" Target="https://www.linkedin.com/school/universit&#233;-paris-cit&#233;/people/" TargetMode="External"/><Relationship Id="rId27" Type="http://schemas.openxmlformats.org/officeDocument/2006/relationships/hyperlink" Target="https://www.linkedin.com/school/rennesuniv/people/?keywords=PhD%20OR%20Ph.D%20OR%20Docteur%20OR%20Doctorat%20OR%20Doctorant" TargetMode="External"/><Relationship Id="rId30" Type="http://schemas.openxmlformats.org/officeDocument/2006/relationships/hyperlink" Target="https://www.linkedin.com/school/universite-toulouse/people/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school/univ_cotedazur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18" Type="http://schemas.openxmlformats.org/officeDocument/2006/relationships/hyperlink" Target="https://www.linkedin.com/school/universite-de-lille/people/" TargetMode="External"/><Relationship Id="rId26" Type="http://schemas.openxmlformats.org/officeDocument/2006/relationships/hyperlink" Target="https://www.linkedin.com/school/universite-lyon-1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39" Type="http://schemas.openxmlformats.org/officeDocument/2006/relationships/hyperlink" Target="https://www.linkedin.com/school/rennesuniv/people/" TargetMode="External"/><Relationship Id="rId21" Type="http://schemas.openxmlformats.org/officeDocument/2006/relationships/hyperlink" Target="https://www.linkedin.com/school/universit-de-lorraine/people/" TargetMode="External"/><Relationship Id="rId34" Type="http://schemas.openxmlformats.org/officeDocument/2006/relationships/hyperlink" Target="https://www.linkedin.com/school/universit%C3%A9-paris-cit%C3%A9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42" Type="http://schemas.openxmlformats.org/officeDocument/2006/relationships/hyperlink" Target="https://www.linkedin.com/school/sorbonne-universite/people/" TargetMode="External"/><Relationship Id="rId47" Type="http://schemas.openxmlformats.org/officeDocument/2006/relationships/hyperlink" Target="https://www.linkedin.com/school/universite-toulous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7" Type="http://schemas.openxmlformats.org/officeDocument/2006/relationships/hyperlink" Target="https://www.linkedin.com/school/universite-de-bordeaux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2" Type="http://schemas.openxmlformats.org/officeDocument/2006/relationships/notesSlide" Target="../notesSlides/notesSlide20.xml"/><Relationship Id="rId16" Type="http://schemas.openxmlformats.org/officeDocument/2006/relationships/hyperlink" Target="https://www.linkedin.com/school/universit%C3%A9-grenoble-alpes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29" Type="http://schemas.openxmlformats.org/officeDocument/2006/relationships/hyperlink" Target="https://www.linkedin.com/school/universite-de-montpellier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bordeaux/people/" TargetMode="External"/><Relationship Id="rId11" Type="http://schemas.openxmlformats.org/officeDocument/2006/relationships/hyperlink" Target="https://www.linkedin.com/school/universite-bourgogne-europ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24" Type="http://schemas.openxmlformats.org/officeDocument/2006/relationships/hyperlink" Target="https://www.linkedin.com/school/universite-lyon-1/people/" TargetMode="External"/><Relationship Id="rId32" Type="http://schemas.openxmlformats.org/officeDocument/2006/relationships/hyperlink" Target="https://www.linkedin.com/school/nantes-universit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37" Type="http://schemas.openxmlformats.org/officeDocument/2006/relationships/hyperlink" Target="https://www.linkedin.com/school/universit-paris-saclay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40" Type="http://schemas.openxmlformats.org/officeDocument/2006/relationships/hyperlink" Target="https://www.linkedin.com/school/rennesuniv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45" Type="http://schemas.openxmlformats.org/officeDocument/2006/relationships/hyperlink" Target="https://www.linkedin.com/school/universite-toulouse/people/" TargetMode="External"/><Relationship Id="rId5" Type="http://schemas.openxmlformats.org/officeDocument/2006/relationships/hyperlink" Target="https://www.linkedin.com/school/aix-marseille-universit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15" Type="http://schemas.openxmlformats.org/officeDocument/2006/relationships/hyperlink" Target="https://www.linkedin.com/school/universit&#233;-grenoble-alpes/people/" TargetMode="External"/><Relationship Id="rId23" Type="http://schemas.openxmlformats.org/officeDocument/2006/relationships/hyperlink" Target="https://www.linkedin.com/school/universit-de-lorraine/people/?facetGeoRegion=101282230%2C100565514%2C101165590%2C104042105%2C103350119%2C1" TargetMode="External"/><Relationship Id="rId28" Type="http://schemas.openxmlformats.org/officeDocument/2006/relationships/hyperlink" Target="https://www.linkedin.com/school/universite-de-montpellier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36" Type="http://schemas.openxmlformats.org/officeDocument/2006/relationships/hyperlink" Target="https://www.linkedin.com/school/universit-paris-saclay/people/" TargetMode="External"/><Relationship Id="rId10" Type="http://schemas.openxmlformats.org/officeDocument/2006/relationships/hyperlink" Target="https://www.linkedin.com/school/universite-bourgogne-europ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19" Type="http://schemas.openxmlformats.org/officeDocument/2006/relationships/hyperlink" Target="https://www.linkedin.com/school/universite-de-lill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31" Type="http://schemas.openxmlformats.org/officeDocument/2006/relationships/hyperlink" Target="https://www.linkedin.com/school/nantes-universit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44" Type="http://schemas.openxmlformats.org/officeDocument/2006/relationships/hyperlink" Target="https://www.linkedin.com/school/sorbonne-universit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4" Type="http://schemas.openxmlformats.org/officeDocument/2006/relationships/hyperlink" Target="https://www.linkedin.com/school/aix-marseille-universit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9" Type="http://schemas.openxmlformats.org/officeDocument/2006/relationships/hyperlink" Target="https://www.linkedin.com/school/universite-bourgogne-europe/people/" TargetMode="External"/><Relationship Id="rId14" Type="http://schemas.openxmlformats.org/officeDocument/2006/relationships/hyperlink" Target="https://www.linkedin.com/school/univ_cotedazur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22" Type="http://schemas.openxmlformats.org/officeDocument/2006/relationships/hyperlink" Target="https://www.linkedin.com/school/universit-de-lorrain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27" Type="http://schemas.openxmlformats.org/officeDocument/2006/relationships/hyperlink" Target="https://www.linkedin.com/school/universite-de-montpellier/people/" TargetMode="External"/><Relationship Id="rId30" Type="http://schemas.openxmlformats.org/officeDocument/2006/relationships/hyperlink" Target="https://www.linkedin.com/school/nantes-universite/people/" TargetMode="External"/><Relationship Id="rId35" Type="http://schemas.openxmlformats.org/officeDocument/2006/relationships/hyperlink" Target="https://www.linkedin.com/school/universit%C3%A9-paris-cit%C3%A9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43" Type="http://schemas.openxmlformats.org/officeDocument/2006/relationships/hyperlink" Target="https://www.linkedin.com/school/sorbonne-universit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8" Type="http://schemas.openxmlformats.org/officeDocument/2006/relationships/hyperlink" Target="https://www.linkedin.com/school/universite-de-bordeaux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3" Type="http://schemas.openxmlformats.org/officeDocument/2006/relationships/hyperlink" Target="https://www.linkedin.com/school/aix-marseille-universite/people/" TargetMode="External"/><Relationship Id="rId12" Type="http://schemas.openxmlformats.org/officeDocument/2006/relationships/hyperlink" Target="https://www.linkedin.com/school/univ_cotedazur/people/" TargetMode="External"/><Relationship Id="rId17" Type="http://schemas.openxmlformats.org/officeDocument/2006/relationships/hyperlink" Target="https://www.linkedin.com/school/universit%C3%A9-grenoble-alpes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25" Type="http://schemas.openxmlformats.org/officeDocument/2006/relationships/hyperlink" Target="https://www.linkedin.com/school/universite-lyon-1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33" Type="http://schemas.openxmlformats.org/officeDocument/2006/relationships/hyperlink" Target="https://www.linkedin.com/school/universit&#233;-paris-cit&#233;/people/" TargetMode="External"/><Relationship Id="rId38" Type="http://schemas.openxmlformats.org/officeDocument/2006/relationships/hyperlink" Target="https://www.linkedin.com/school/universit-paris-saclay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46" Type="http://schemas.openxmlformats.org/officeDocument/2006/relationships/hyperlink" Target="https://www.linkedin.com/school/universite-toulous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" TargetMode="External"/><Relationship Id="rId20" Type="http://schemas.openxmlformats.org/officeDocument/2006/relationships/hyperlink" Target="https://www.linkedin.com/school/universite-de-lille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Relationship Id="rId41" Type="http://schemas.openxmlformats.org/officeDocument/2006/relationships/hyperlink" Target="https://www.linkedin.com/school/rennesuniv/people/?facetGeoRegion=101282230%2C100565514%2C101165590%2C104042105%2C103350119%2C105646813%2C102890719%2C104677530%2C105117694%2C104738515%2C106693272%2C100364837%2C105072130%2C103819153%2C104514075%2C106670623%2C103883259%2C105333783%2C104508036%2C101464403%2C104341318%2C101728296%2C102264497%2C100456013%2C106137034%2C100961908%2C106774002&amp;keywords=PhD%20OR%20Ph.D%20OR%20Docteur%20OR%20Doctorat%20OR%20Doctorant" TargetMode="External"/></Relationships>
</file>

<file path=ppt/slides/_rels/slide32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school/univ_cotedazur/people/?facetGeoRegion=103644278%2C101174742" TargetMode="External"/><Relationship Id="rId18" Type="http://schemas.openxmlformats.org/officeDocument/2006/relationships/hyperlink" Target="https://www.linkedin.com/school/universite-de-lille/people/" TargetMode="External"/><Relationship Id="rId26" Type="http://schemas.openxmlformats.org/officeDocument/2006/relationships/hyperlink" Target="https://www.linkedin.com/school/universite-lyon-1/people/?facetGeoRegion=103644278%2C101174742&amp;keywords=PhD%20OR%20Ph.D%20OR%20Docteur%20OR%20Doctorat%20OR%20Doctorant" TargetMode="External"/><Relationship Id="rId39" Type="http://schemas.openxmlformats.org/officeDocument/2006/relationships/hyperlink" Target="https://www.linkedin.com/school/rennesuniv/people/" TargetMode="External"/><Relationship Id="rId21" Type="http://schemas.openxmlformats.org/officeDocument/2006/relationships/hyperlink" Target="https://www.linkedin.com/school/universit-de-lorraine/people/" TargetMode="External"/><Relationship Id="rId34" Type="http://schemas.openxmlformats.org/officeDocument/2006/relationships/hyperlink" Target="https://www.linkedin.com/school/universit%C3%A9-paris-cit%C3%A9/people/?facetGeoRegion=101174742%2C103644278" TargetMode="External"/><Relationship Id="rId42" Type="http://schemas.openxmlformats.org/officeDocument/2006/relationships/hyperlink" Target="https://www.linkedin.com/school/sorbonne-universite/people/" TargetMode="External"/><Relationship Id="rId47" Type="http://schemas.openxmlformats.org/officeDocument/2006/relationships/hyperlink" Target="https://www.linkedin.com/school/universite-toulouse/people/?facetGeoRegion=101174742%2C103644278&amp;keywords=PhD%20OR%20Ph.D%20OR%20Docteur%20OR%20Doctorat%20OR%20Doctorant" TargetMode="External"/><Relationship Id="rId7" Type="http://schemas.openxmlformats.org/officeDocument/2006/relationships/hyperlink" Target="https://www.linkedin.com/school/universite-de-bordeaux/people/?facetGeoRegion=103644278%2C101174742" TargetMode="External"/><Relationship Id="rId2" Type="http://schemas.openxmlformats.org/officeDocument/2006/relationships/notesSlide" Target="../notesSlides/notesSlide21.xml"/><Relationship Id="rId16" Type="http://schemas.openxmlformats.org/officeDocument/2006/relationships/hyperlink" Target="https://www.linkedin.com/school/universit%C3%A9-grenoble-alpes/people/?facetGeoRegion=103644278%2C101174742" TargetMode="External"/><Relationship Id="rId29" Type="http://schemas.openxmlformats.org/officeDocument/2006/relationships/hyperlink" Target="https://www.linkedin.com/school/universite-de-montpellier/people/?facetGeoRegion=101174742%2C103644278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bordeaux/people/" TargetMode="External"/><Relationship Id="rId11" Type="http://schemas.openxmlformats.org/officeDocument/2006/relationships/hyperlink" Target="https://www.linkedin.com/school/universite-bourgogne-europe/people/?facetGeoRegion=103644278%2C101174742&amp;keywords=PhD%20OR%20Ph.D%20OR%20Docteur%20OR%20Doctorat%20OR%20Doctorant" TargetMode="External"/><Relationship Id="rId24" Type="http://schemas.openxmlformats.org/officeDocument/2006/relationships/hyperlink" Target="https://www.linkedin.com/school/universite-lyon-1/people/" TargetMode="External"/><Relationship Id="rId32" Type="http://schemas.openxmlformats.org/officeDocument/2006/relationships/hyperlink" Target="https://www.linkedin.com/school/nantes-universite/people/?facetGeoRegion=101174742%2C103644278&amp;keywords=PhD%20OR%20Ph.D%20OR%20Docteur%20OR%20Doctorat%20OR%20Doctorant" TargetMode="External"/><Relationship Id="rId37" Type="http://schemas.openxmlformats.org/officeDocument/2006/relationships/hyperlink" Target="https://www.linkedin.com/school/universit-paris-saclay/people/?facetGeoRegion=101174742%2C103644278" TargetMode="External"/><Relationship Id="rId40" Type="http://schemas.openxmlformats.org/officeDocument/2006/relationships/hyperlink" Target="https://www.linkedin.com/school/rennesuniv/people/?facetGeoRegion=101174742%2C103644278" TargetMode="External"/><Relationship Id="rId45" Type="http://schemas.openxmlformats.org/officeDocument/2006/relationships/hyperlink" Target="https://www.linkedin.com/school/universite-toulouse/people/" TargetMode="External"/><Relationship Id="rId5" Type="http://schemas.openxmlformats.org/officeDocument/2006/relationships/hyperlink" Target="https://www.linkedin.com/school/aix-marseille-universite/people/?facetGeoRegion=103644278%2C101174742&amp;keywords=PhD%20OR%20Ph.D%20OR%20Docteur%20OR%20Doctorat%20OR%20Doctorant" TargetMode="External"/><Relationship Id="rId15" Type="http://schemas.openxmlformats.org/officeDocument/2006/relationships/hyperlink" Target="https://www.linkedin.com/school/universit&#233;-grenoble-alpes/people/" TargetMode="External"/><Relationship Id="rId23" Type="http://schemas.openxmlformats.org/officeDocument/2006/relationships/hyperlink" Target="https://www.linkedin.com/school/universit-de-lorraine/people/?facetGeoRegion=103644278%2C101174742&amp;keywords=PhD%20OR%20Ph.D%20OR%20Docteur%20OR%20Doctorat%20OR%20Doctorant" TargetMode="External"/><Relationship Id="rId28" Type="http://schemas.openxmlformats.org/officeDocument/2006/relationships/hyperlink" Target="https://www.linkedin.com/school/universite-de-montpellier/people/?facetGeoRegion=101174742%2C103644278" TargetMode="External"/><Relationship Id="rId36" Type="http://schemas.openxmlformats.org/officeDocument/2006/relationships/hyperlink" Target="https://www.linkedin.com/school/universit-paris-saclay/people/" TargetMode="External"/><Relationship Id="rId10" Type="http://schemas.openxmlformats.org/officeDocument/2006/relationships/hyperlink" Target="https://www.linkedin.com/school/universite-bourgogne-europe/people/?facetGeoRegion=103644278%2C101174742" TargetMode="External"/><Relationship Id="rId19" Type="http://schemas.openxmlformats.org/officeDocument/2006/relationships/hyperlink" Target="https://www.linkedin.com/school/universite-de-lille/people/?facetGeoRegion=103644278%2C101174742" TargetMode="External"/><Relationship Id="rId31" Type="http://schemas.openxmlformats.org/officeDocument/2006/relationships/hyperlink" Target="https://www.linkedin.com/school/nantes-universite/people/?facetGeoRegion=101174742%2C103644278" TargetMode="External"/><Relationship Id="rId44" Type="http://schemas.openxmlformats.org/officeDocument/2006/relationships/hyperlink" Target="https://www.linkedin.com/school/sorbonne-universite/people/?facetGeoRegion=101174742%2C103644278&amp;keywords=PhD%20OR%20Ph.D%20OR%20Docteur%20OR%20Doctorat%20OR%20Doctorant" TargetMode="External"/><Relationship Id="rId4" Type="http://schemas.openxmlformats.org/officeDocument/2006/relationships/hyperlink" Target="https://www.linkedin.com/school/aix-marseille-universite/people/?facetGeoRegion=103644278%2C101174742" TargetMode="External"/><Relationship Id="rId9" Type="http://schemas.openxmlformats.org/officeDocument/2006/relationships/hyperlink" Target="https://www.linkedin.com/school/universite-bourgogne-europe/people/" TargetMode="External"/><Relationship Id="rId14" Type="http://schemas.openxmlformats.org/officeDocument/2006/relationships/hyperlink" Target="https://www.linkedin.com/school/univ_cotedazur/people/?facetGeoRegion=103644278%2C101174742&amp;keywords=PhD%20OR%20Ph.D%20OR%20Docteur%20OR%20Doctorat%20OR%20Doctorant" TargetMode="External"/><Relationship Id="rId22" Type="http://schemas.openxmlformats.org/officeDocument/2006/relationships/hyperlink" Target="https://www.linkedin.com/school/universit-de-lorraine/people/?facetGeoRegion=103644278%2C101174742" TargetMode="External"/><Relationship Id="rId27" Type="http://schemas.openxmlformats.org/officeDocument/2006/relationships/hyperlink" Target="https://www.linkedin.com/school/universite-de-montpellier/people/" TargetMode="External"/><Relationship Id="rId30" Type="http://schemas.openxmlformats.org/officeDocument/2006/relationships/hyperlink" Target="https://www.linkedin.com/school/nantes-universite/people/" TargetMode="External"/><Relationship Id="rId35" Type="http://schemas.openxmlformats.org/officeDocument/2006/relationships/hyperlink" Target="https://www.linkedin.com/school/universit%C3%A9-paris-cit%C3%A9/people/?facetGeoRegion=101174742%2C103644278&amp;keywords=PhD%20OR%20Ph.D%20OR%20Docteur%20OR%20Doctorat%20OR%20Doctorant" TargetMode="External"/><Relationship Id="rId43" Type="http://schemas.openxmlformats.org/officeDocument/2006/relationships/hyperlink" Target="https://www.linkedin.com/school/sorbonne-universite/people/?facetGeoRegion=101174742%2C103644278" TargetMode="External"/><Relationship Id="rId8" Type="http://schemas.openxmlformats.org/officeDocument/2006/relationships/hyperlink" Target="https://www.linkedin.com/school/universite-de-bordeaux/people/?facetGeoRegion=103644278%2C101174742&amp;keywords=PhD%20OR%20Ph.D%20OR%20Docteur%20OR%20Doctorat%20OR%20Doctorant" TargetMode="External"/><Relationship Id="rId3" Type="http://schemas.openxmlformats.org/officeDocument/2006/relationships/hyperlink" Target="https://www.linkedin.com/school/aix-marseille-universite/people/" TargetMode="External"/><Relationship Id="rId12" Type="http://schemas.openxmlformats.org/officeDocument/2006/relationships/hyperlink" Target="https://www.linkedin.com/school/univ_cotedazur/people/" TargetMode="External"/><Relationship Id="rId17" Type="http://schemas.openxmlformats.org/officeDocument/2006/relationships/hyperlink" Target="https://www.linkedin.com/school/universit%C3%A9-grenoble-alpes/people/?facetGeoRegion=103644278%2C101174742&amp;keywords=PhD%20OR%20Ph.D%20OR%20Docteur%20O" TargetMode="External"/><Relationship Id="rId25" Type="http://schemas.openxmlformats.org/officeDocument/2006/relationships/hyperlink" Target="https://www.linkedin.com/school/universite-lyon-1/people/?facetGeoRegion=103644278%2C101174742" TargetMode="External"/><Relationship Id="rId33" Type="http://schemas.openxmlformats.org/officeDocument/2006/relationships/hyperlink" Target="https://www.linkedin.com/school/universit&#233;-paris-cit&#233;/people/" TargetMode="External"/><Relationship Id="rId38" Type="http://schemas.openxmlformats.org/officeDocument/2006/relationships/hyperlink" Target="https://www.linkedin.com/school/universit-paris-saclay/people/?facetGeoRegion=101174742%2C103644278&amp;keywords=PhD%20OR%20Ph.D%20OR%20Docteur%20OR%20Doctorat%20OR%20Doctorant" TargetMode="External"/><Relationship Id="rId46" Type="http://schemas.openxmlformats.org/officeDocument/2006/relationships/hyperlink" Target="https://www.linkedin.com/school/universite-toulouse/people/?facetGeoRegion=101174742%2C103644278" TargetMode="External"/><Relationship Id="rId20" Type="http://schemas.openxmlformats.org/officeDocument/2006/relationships/hyperlink" Target="https://www.linkedin.com/school/universite-de-lille/people/?facetGeoRegion=103644278%2C101174742&amp;keywords=PhD%20OR%20Ph.D%20OR%20Docteur%20OR%20Doctorat%20OR%20Doctorant" TargetMode="External"/><Relationship Id="rId41" Type="http://schemas.openxmlformats.org/officeDocument/2006/relationships/hyperlink" Target="https://www.linkedin.com/school/rennesuniv/people/?facetGeoRegion=101174742%2C103644278&amp;keywords=PhD%20OR%20Ph.D%20OR%20Docteur%20OR%20Doctorat%20OR%20Doctorant" TargetMode="External"/></Relationships>
</file>

<file path=ppt/slides/_rels/slide33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school/univ_cotedazur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18" Type="http://schemas.openxmlformats.org/officeDocument/2006/relationships/hyperlink" Target="https://www.linkedin.com/school/universite-de-lille/people/" TargetMode="External"/><Relationship Id="rId26" Type="http://schemas.openxmlformats.org/officeDocument/2006/relationships/hyperlink" Target="https://www.linkedin.com/school/universite-lyon-1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39" Type="http://schemas.openxmlformats.org/officeDocument/2006/relationships/hyperlink" Target="https://www.linkedin.com/school/rennesuniv/people/" TargetMode="External"/><Relationship Id="rId21" Type="http://schemas.openxmlformats.org/officeDocument/2006/relationships/hyperlink" Target="https://www.linkedin.com/school/universit-de-lorraine/people/" TargetMode="External"/><Relationship Id="rId34" Type="http://schemas.openxmlformats.org/officeDocument/2006/relationships/hyperlink" Target="https://www.linkedin.com/school/universit%C3%A9-paris-cit%C3%A9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42" Type="http://schemas.openxmlformats.org/officeDocument/2006/relationships/hyperlink" Target="https://www.linkedin.com/school/sorbonne-universite/people/" TargetMode="External"/><Relationship Id="rId47" Type="http://schemas.openxmlformats.org/officeDocument/2006/relationships/hyperlink" Target="https://www.linkedin.com/school/universite-toulouse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7" Type="http://schemas.openxmlformats.org/officeDocument/2006/relationships/hyperlink" Target="https://www.linkedin.com/school/universite-de-bordeaux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2" Type="http://schemas.openxmlformats.org/officeDocument/2006/relationships/notesSlide" Target="../notesSlides/notesSlide22.xml"/><Relationship Id="rId16" Type="http://schemas.openxmlformats.org/officeDocument/2006/relationships/hyperlink" Target="https://www.linkedin.com/school/universit%C3%A9-grenoble-alpes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29" Type="http://schemas.openxmlformats.org/officeDocument/2006/relationships/hyperlink" Target="https://www.linkedin.com/school/universite-de-montpellier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bordeaux/people/" TargetMode="External"/><Relationship Id="rId11" Type="http://schemas.openxmlformats.org/officeDocument/2006/relationships/hyperlink" Target="https://www.linkedin.com/school/universite-bourgogne-europe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24" Type="http://schemas.openxmlformats.org/officeDocument/2006/relationships/hyperlink" Target="https://www.linkedin.com/school/universite-lyon-1/people/" TargetMode="External"/><Relationship Id="rId32" Type="http://schemas.openxmlformats.org/officeDocument/2006/relationships/hyperlink" Target="https://www.linkedin.com/school/nantes-universite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37" Type="http://schemas.openxmlformats.org/officeDocument/2006/relationships/hyperlink" Target="https://www.linkedin.com/school/universit-paris-saclay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40" Type="http://schemas.openxmlformats.org/officeDocument/2006/relationships/hyperlink" Target="https://www.linkedin.com/school/rennesuniv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45" Type="http://schemas.openxmlformats.org/officeDocument/2006/relationships/hyperlink" Target="https://www.linkedin.com/school/universite-toulouse/people/" TargetMode="External"/><Relationship Id="rId5" Type="http://schemas.openxmlformats.org/officeDocument/2006/relationships/hyperlink" Target="https://www.linkedin.com/school/aix-marseille-universite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15" Type="http://schemas.openxmlformats.org/officeDocument/2006/relationships/hyperlink" Target="https://www.linkedin.com/school/universit&#233;-grenoble-alpes/people/" TargetMode="External"/><Relationship Id="rId23" Type="http://schemas.openxmlformats.org/officeDocument/2006/relationships/hyperlink" Target="https://www.linkedin.com/school/universit-de-lorraine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28" Type="http://schemas.openxmlformats.org/officeDocument/2006/relationships/hyperlink" Target="https://www.linkedin.com/school/universite-de-montpellier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36" Type="http://schemas.openxmlformats.org/officeDocument/2006/relationships/hyperlink" Target="https://www.linkedin.com/school/universit-paris-saclay/people/" TargetMode="External"/><Relationship Id="rId10" Type="http://schemas.openxmlformats.org/officeDocument/2006/relationships/hyperlink" Target="https://www.linkedin.com/school/universite-bourgogne-europe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19" Type="http://schemas.openxmlformats.org/officeDocument/2006/relationships/hyperlink" Target="https://www.linkedin.com/school/universite-de-lille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31" Type="http://schemas.openxmlformats.org/officeDocument/2006/relationships/hyperlink" Target="https://www.linkedin.com/school/nantes-universite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44" Type="http://schemas.openxmlformats.org/officeDocument/2006/relationships/hyperlink" Target="https://www.linkedin.com/school/sorbonne-universite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4" Type="http://schemas.openxmlformats.org/officeDocument/2006/relationships/hyperlink" Target="https://www.linkedin.com/school/aix-marseille-universite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9" Type="http://schemas.openxmlformats.org/officeDocument/2006/relationships/hyperlink" Target="https://www.linkedin.com/school/universite-bourgogne-europe/people/" TargetMode="External"/><Relationship Id="rId14" Type="http://schemas.openxmlformats.org/officeDocument/2006/relationships/hyperlink" Target="https://www.linkedin.com/school/univ_cotedazur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22" Type="http://schemas.openxmlformats.org/officeDocument/2006/relationships/hyperlink" Target="https://www.linkedin.com/school/universit-de-lorraine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27" Type="http://schemas.openxmlformats.org/officeDocument/2006/relationships/hyperlink" Target="https://www.linkedin.com/school/universite-de-montpellier/people/" TargetMode="External"/><Relationship Id="rId30" Type="http://schemas.openxmlformats.org/officeDocument/2006/relationships/hyperlink" Target="https://www.linkedin.com/school/nantes-universite/people/" TargetMode="External"/><Relationship Id="rId35" Type="http://schemas.openxmlformats.org/officeDocument/2006/relationships/hyperlink" Target="https://www.linkedin.com/school/universit%C3%A9-paris-cit%C3%A9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43" Type="http://schemas.openxmlformats.org/officeDocument/2006/relationships/hyperlink" Target="https://www.linkedin.com/school/sorbonne-universite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8" Type="http://schemas.openxmlformats.org/officeDocument/2006/relationships/hyperlink" Target="https://www.linkedin.com/school/universite-de-bordeaux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3" Type="http://schemas.openxmlformats.org/officeDocument/2006/relationships/hyperlink" Target="https://www.linkedin.com/school/aix-marseille-universite/people/" TargetMode="External"/><Relationship Id="rId12" Type="http://schemas.openxmlformats.org/officeDocument/2006/relationships/hyperlink" Target="https://www.linkedin.com/school/univ_cotedazur/people/" TargetMode="External"/><Relationship Id="rId17" Type="http://schemas.openxmlformats.org/officeDocument/2006/relationships/hyperlink" Target="https://www.linkedin.com/school/universit%C3%A9-grenoble-alpes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25" Type="http://schemas.openxmlformats.org/officeDocument/2006/relationships/hyperlink" Target="https://www.linkedin.com/school/universite-lyon-1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33" Type="http://schemas.openxmlformats.org/officeDocument/2006/relationships/hyperlink" Target="https://www.linkedin.com/school/universit&#233;-paris-cit&#233;/people/" TargetMode="External"/><Relationship Id="rId38" Type="http://schemas.openxmlformats.org/officeDocument/2006/relationships/hyperlink" Target="https://www.linkedin.com/school/universit-paris-saclay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46" Type="http://schemas.openxmlformats.org/officeDocument/2006/relationships/hyperlink" Target="https://www.linkedin.com/school/universite-toulouse/people/?facetGeoRegion=103587512%2C103295271%2C104471338%2C105745966%2C105587166%2C100099594%2C106950838%2C102787409%2C104305776%2C102105699%2C102134353%2C106395874%2C100459316%2C101834488%2C101620260%2C101934083%2C106155005%2C100587095" TargetMode="External"/><Relationship Id="rId20" Type="http://schemas.openxmlformats.org/officeDocument/2006/relationships/hyperlink" Target="https://www.linkedin.com/school/universite-de-lille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Relationship Id="rId41" Type="http://schemas.openxmlformats.org/officeDocument/2006/relationships/hyperlink" Target="https://www.linkedin.com/school/rennesuniv/people/?facetGeoRegion=103587512%2C103295271%2C104471338%2C105745966%2C105587166%2C100099594%2C106950838%2C102787409%2C104305776%2C102105699%2C102134353%2C106395874%2C100459316%2C101834488%2C101620260%2C101934083%2C106155005%2C100587095&amp;keywords=PhD%20OR%20Ph.D%20OR%20Docteur%20OR%20Doctorat%20OR%20Doctorant" TargetMode="External"/></Relationships>
</file>

<file path=ppt/slides/_rels/slide34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school/univ_cotedazur/people/?facetGeoRegion=102890883%2C102713980%2C101355337%2C101022442%2C102478259%2C102454443%2C104187078%2C104195383%2C100664862%2C102500897%2C106808692%2C103121230%2C105149562%2C101452733%2C105490917" TargetMode="External"/><Relationship Id="rId18" Type="http://schemas.openxmlformats.org/officeDocument/2006/relationships/hyperlink" Target="https://www.linkedin.com/school/universite-de-lille/people/" TargetMode="External"/><Relationship Id="rId26" Type="http://schemas.openxmlformats.org/officeDocument/2006/relationships/hyperlink" Target="https://www.linkedin.com/school/universite-lyon-1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39" Type="http://schemas.openxmlformats.org/officeDocument/2006/relationships/hyperlink" Target="https://www.linkedin.com/school/rennesuniv/people/" TargetMode="External"/><Relationship Id="rId21" Type="http://schemas.openxmlformats.org/officeDocument/2006/relationships/hyperlink" Target="https://www.linkedin.com/school/universit-de-lorraine/people/" TargetMode="External"/><Relationship Id="rId34" Type="http://schemas.openxmlformats.org/officeDocument/2006/relationships/hyperlink" Target="https://www.linkedin.com/school/universit%C3%A9-paris-cit%C3%A9/people/?facetGeoRegion=102890883%2C102713980%2C101355337%2C101022442%2C102478259%2C102454443%2C104187078%2C104195383%2C100664862%2C102500897%2C106808692%2C103121230%2C105149562%2C101452733%2C105490917" TargetMode="External"/><Relationship Id="rId42" Type="http://schemas.openxmlformats.org/officeDocument/2006/relationships/hyperlink" Target="https://www.linkedin.com/school/sorbonne-universite/people/" TargetMode="External"/><Relationship Id="rId47" Type="http://schemas.openxmlformats.org/officeDocument/2006/relationships/hyperlink" Target="https://www.linkedin.com/school/universite-toulouse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7" Type="http://schemas.openxmlformats.org/officeDocument/2006/relationships/hyperlink" Target="https://www.linkedin.com/school/universite-de-bordeaux/people/?facetGeoRegion=102890883%2C102713980%2C101355337%2C101022442%2C102478259%2C102454443%2C104187078%2C104195383%2C100664862%2C102500897%2C106808692%2C103121230%2C105149562%2C101452733%2C105490917" TargetMode="External"/><Relationship Id="rId2" Type="http://schemas.openxmlformats.org/officeDocument/2006/relationships/notesSlide" Target="../notesSlides/notesSlide23.xml"/><Relationship Id="rId16" Type="http://schemas.openxmlformats.org/officeDocument/2006/relationships/hyperlink" Target="https://www.linkedin.com/school/universit%C3%A9-grenoble-alpes/people/?facetGeoRegion=102890883%2C102713980%2C101355337%2C101022442%2C102478259%2C102454443%2C104187078%2C104195383%2C100664862%2C102500897%2C106808692%2C103121230%2C105149562%2C101452733%2C105490917" TargetMode="External"/><Relationship Id="rId29" Type="http://schemas.openxmlformats.org/officeDocument/2006/relationships/hyperlink" Target="https://www.linkedin.com/school/universite-de-montpellier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bordeaux/people/" TargetMode="External"/><Relationship Id="rId11" Type="http://schemas.openxmlformats.org/officeDocument/2006/relationships/hyperlink" Target="https://www.linkedin.com/school/universite-bourgogne-europe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24" Type="http://schemas.openxmlformats.org/officeDocument/2006/relationships/hyperlink" Target="https://www.linkedin.com/school/universite-lyon-1/people/" TargetMode="External"/><Relationship Id="rId32" Type="http://schemas.openxmlformats.org/officeDocument/2006/relationships/hyperlink" Target="https://www.linkedin.com/school/nantes-universite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37" Type="http://schemas.openxmlformats.org/officeDocument/2006/relationships/hyperlink" Target="https://www.linkedin.com/school/universit-paris-saclay/people/?facetGeoRegion=102890883%2C102713980%2C101355337%2C101022442%2C102478259%2C102454443%2C104187078%2C104195383%2C100664862%2C102500897%2C106808692%2C103121230%2C105149562%2C101452733%2C105490917" TargetMode="External"/><Relationship Id="rId40" Type="http://schemas.openxmlformats.org/officeDocument/2006/relationships/hyperlink" Target="https://www.linkedin.com/school/rennesuniv/people/?facetGeoRegion=102890883%2C102713980%2C101355337%2C101022442%2C102478259%2C102454443%2C104187078%2C104195383%2C100664862%2C102500897%2C106808692%2C103121230%2C105149562%2C101452733%2C105490917" TargetMode="External"/><Relationship Id="rId45" Type="http://schemas.openxmlformats.org/officeDocument/2006/relationships/hyperlink" Target="https://www.linkedin.com/school/universite-toulouse/people/" TargetMode="External"/><Relationship Id="rId5" Type="http://schemas.openxmlformats.org/officeDocument/2006/relationships/hyperlink" Target="https://www.linkedin.com/school/aix-marseille-universite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15" Type="http://schemas.openxmlformats.org/officeDocument/2006/relationships/hyperlink" Target="https://www.linkedin.com/school/universit&#233;-grenoble-alpes/people/" TargetMode="External"/><Relationship Id="rId23" Type="http://schemas.openxmlformats.org/officeDocument/2006/relationships/hyperlink" Target="https://www.linkedin.com/school/universit-de-lorraine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28" Type="http://schemas.openxmlformats.org/officeDocument/2006/relationships/hyperlink" Target="https://www.linkedin.com/school/universite-de-montpellier/people/?facetGeoRegion=102890883%2C102713980%2C101355337%2C101022442%2C102478259%2C102454443%2C104187078%2C104195383%2C100664862%2C102500897%2C106808692%2C103121230%2C105149562%2C101452733%2C105490917" TargetMode="External"/><Relationship Id="rId36" Type="http://schemas.openxmlformats.org/officeDocument/2006/relationships/hyperlink" Target="https://www.linkedin.com/school/universit-paris-saclay/people/" TargetMode="External"/><Relationship Id="rId10" Type="http://schemas.openxmlformats.org/officeDocument/2006/relationships/hyperlink" Target="https://www.linkedin.com/school/universite-bourgogne-europe/people/?facetGeoRegion=102890883%2C102713980%2C101355337%2C101022442%2C102478259%2C102454443%2C104187078%2C104195383%2C100664862%2C102500897%2C106808692%2C103121230%2C105149562%2C101452733%2C105490917" TargetMode="External"/><Relationship Id="rId19" Type="http://schemas.openxmlformats.org/officeDocument/2006/relationships/hyperlink" Target="https://www.linkedin.com/school/universite-de-lille/people/?facetGeoRegion=102890883%2C102713980%2C101355337%2C101022442%2C102478259%2C102454443%2C104187078%2C104195383%2C100664862%2C102500897%2C106808692%2C103121230%2C105149562%2C101452733%2C105490917" TargetMode="External"/><Relationship Id="rId31" Type="http://schemas.openxmlformats.org/officeDocument/2006/relationships/hyperlink" Target="https://www.linkedin.com/school/nantes-universite/people/?facetGeoRegion=102890883%2C102713980%2C101355337%2C101022442%2C102478259%2C102454443%2C104187078%2C104195383%2C100664862%2C102500897%2C106808692%2C103121230%2C105149562%2C101452733%2C105490917" TargetMode="External"/><Relationship Id="rId44" Type="http://schemas.openxmlformats.org/officeDocument/2006/relationships/hyperlink" Target="https://www.linkedin.com/school/sorbonne-universite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4" Type="http://schemas.openxmlformats.org/officeDocument/2006/relationships/hyperlink" Target="https://www.linkedin.com/school/aix-marseille-universite/people/?facetGeoRegion=102890883%2C102713980%2C101355337%2C101022442%2C102478259%2C102454443%2C104187078%2C104195383%2C100664862%2C102500897%2C106808692%2C103121230%2C105149562%2C101452733%2C105490917" TargetMode="External"/><Relationship Id="rId9" Type="http://schemas.openxmlformats.org/officeDocument/2006/relationships/hyperlink" Target="https://www.linkedin.com/school/universite-bourgogne-europe/people/" TargetMode="External"/><Relationship Id="rId14" Type="http://schemas.openxmlformats.org/officeDocument/2006/relationships/hyperlink" Target="https://www.linkedin.com/school/univ_cotedazur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22" Type="http://schemas.openxmlformats.org/officeDocument/2006/relationships/hyperlink" Target="https://www.linkedin.com/school/universit-de-lorraine/people/?facetGeoRegion=102890883%2C102713980%2C101355337%2C101022442%2C102478259%2C102454443%2C104187078%2C104195383%2C100664862%2C102500897%2C106808692%2C103121230%2C105149562%2C101452733%2C105490917" TargetMode="External"/><Relationship Id="rId27" Type="http://schemas.openxmlformats.org/officeDocument/2006/relationships/hyperlink" Target="https://www.linkedin.com/school/universite-de-montpellier/people/" TargetMode="External"/><Relationship Id="rId30" Type="http://schemas.openxmlformats.org/officeDocument/2006/relationships/hyperlink" Target="https://www.linkedin.com/school/nantes-universite/people/" TargetMode="External"/><Relationship Id="rId35" Type="http://schemas.openxmlformats.org/officeDocument/2006/relationships/hyperlink" Target="https://www.linkedin.com/school/universit%C3%A9-paris-cit%C3%A9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43" Type="http://schemas.openxmlformats.org/officeDocument/2006/relationships/hyperlink" Target="https://www.linkedin.com/school/sorbonne-universite/people/?facetGeoRegion=102890883%2C102713980%2C101355337%2C101022442%2C102478259%2C102454443%2C104187078%2C104195383%2C100664862%2C102500897%2C106808692%2C103121230%2C105149562%2C101452733%2C105490917" TargetMode="External"/><Relationship Id="rId8" Type="http://schemas.openxmlformats.org/officeDocument/2006/relationships/hyperlink" Target="https://www.linkedin.com/school/universite-de-bordeaux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3" Type="http://schemas.openxmlformats.org/officeDocument/2006/relationships/hyperlink" Target="https://www.linkedin.com/school/aix-marseille-universite/people/" TargetMode="External"/><Relationship Id="rId12" Type="http://schemas.openxmlformats.org/officeDocument/2006/relationships/hyperlink" Target="https://www.linkedin.com/school/univ_cotedazur/people/" TargetMode="External"/><Relationship Id="rId17" Type="http://schemas.openxmlformats.org/officeDocument/2006/relationships/hyperlink" Target="https://www.linkedin.com/school/universit%C3%A9-grenoble-alpes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25" Type="http://schemas.openxmlformats.org/officeDocument/2006/relationships/hyperlink" Target="https://www.linkedin.com/school/universite-lyon-1/people/?facetGeoRegion=102890883%2C102713980%2C101355337%2C101022442%2C102478259%2C102454443%2C104187078%2C104195383%2C100664862%2C102500897%2C106808692%2C103121230%2C105149562%2C101452733%2C105490917" TargetMode="External"/><Relationship Id="rId33" Type="http://schemas.openxmlformats.org/officeDocument/2006/relationships/hyperlink" Target="https://www.linkedin.com/school/universit&#233;-paris-cit&#233;/people/" TargetMode="External"/><Relationship Id="rId38" Type="http://schemas.openxmlformats.org/officeDocument/2006/relationships/hyperlink" Target="https://www.linkedin.com/school/universit-paris-saclay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46" Type="http://schemas.openxmlformats.org/officeDocument/2006/relationships/hyperlink" Target="https://www.linkedin.com/school/universite-toulouse/people/?facetGeoRegion=102890883%2C102713980%2C101355337%2C101022442%2C102478259%2C102454443%2C104187078%2C104195383%2C100664862%2C102500897%2C106808692%2C103121230%2C105149562%2C101452733%2C105490917" TargetMode="External"/><Relationship Id="rId20" Type="http://schemas.openxmlformats.org/officeDocument/2006/relationships/hyperlink" Target="https://www.linkedin.com/school/universite-de-lille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Relationship Id="rId41" Type="http://schemas.openxmlformats.org/officeDocument/2006/relationships/hyperlink" Target="https://www.linkedin.com/school/rennesuniv/people/?facetGeoRegion=102890883%2C102713980%2C101355337%2C101022442%2C102478259%2C102454443%2C104187078%2C104195383%2C100664862%2C102500897%2C106808692%2C103121230%2C105149562%2C101452733%2C105490917&amp;keywords=PhD%20OR%20Ph.D%20OR%20Docteur%20OR%20Doctorat%20OR%20Doctorant" TargetMode="External"/></Relationships>
</file>

<file path=ppt/slides/_rels/slide35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school/univ_cotedazur/people/?facetGeoRegion=106057199%2C100446943%2C104621616%2C104379274%2C100876405%2C101490751%2C104065273%2C100867946%2C102927786%2C105126983%2C106429766%2C103323778%2C106373116%2C100877388%2C105057336" TargetMode="External"/><Relationship Id="rId18" Type="http://schemas.openxmlformats.org/officeDocument/2006/relationships/hyperlink" Target="https://www.linkedin.com/school/universite-de-lille/people/" TargetMode="External"/><Relationship Id="rId26" Type="http://schemas.openxmlformats.org/officeDocument/2006/relationships/hyperlink" Target="https://www.linkedin.com/school/universite-lyon-1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39" Type="http://schemas.openxmlformats.org/officeDocument/2006/relationships/hyperlink" Target="https://www.linkedin.com/school/rennesuniv/people/" TargetMode="External"/><Relationship Id="rId21" Type="http://schemas.openxmlformats.org/officeDocument/2006/relationships/hyperlink" Target="https://www.linkedin.com/school/universit-de-lorraine/people/" TargetMode="External"/><Relationship Id="rId34" Type="http://schemas.openxmlformats.org/officeDocument/2006/relationships/hyperlink" Target="https://www.linkedin.com/school/universit%C3%A9-paris-cit%C3%A9/people/?facetGeoRegion=106057199%2C100446943%2C104621616%2C104379274%2C100876405%2C101490751%2C104065273%2C100867946%2C102927786%2C105126983%2C106429766%2C103323778%2C106373116%2C100877388%2C105057336" TargetMode="External"/><Relationship Id="rId42" Type="http://schemas.openxmlformats.org/officeDocument/2006/relationships/hyperlink" Target="https://www.linkedin.com/school/sorbonne-universite/people/" TargetMode="External"/><Relationship Id="rId47" Type="http://schemas.openxmlformats.org/officeDocument/2006/relationships/hyperlink" Target="https://www.linkedin.com/school/universite-toulouse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7" Type="http://schemas.openxmlformats.org/officeDocument/2006/relationships/hyperlink" Target="https://www.linkedin.com/school/universite-de-bordeaux/people/?facetGeoRegion=106057199%2C100446943%2C104621616%2C104379274%2C100876405%2C101490751%2C104065273%2C100867946%2C102927786%2C105126983%2C106429766%2C103323778%2C106373116%2C100877388%2C105057336" TargetMode="External"/><Relationship Id="rId2" Type="http://schemas.openxmlformats.org/officeDocument/2006/relationships/notesSlide" Target="../notesSlides/notesSlide24.xml"/><Relationship Id="rId16" Type="http://schemas.openxmlformats.org/officeDocument/2006/relationships/hyperlink" Target="https://www.linkedin.com/school/universit%C3%A9-grenoble-alpes/people/?facetGeoRegion=106057199%2C100446943%2C104621616%2C104379274%2C100876405%2C101490751%2C104065273%2C100867946%2C102927786%2C105126983%2C106429766%2C103323778%2C106373116%2C100877388%2C105057336" TargetMode="External"/><Relationship Id="rId29" Type="http://schemas.openxmlformats.org/officeDocument/2006/relationships/hyperlink" Target="https://www.linkedin.com/school/universite-de-montpellier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bordeaux/people/" TargetMode="External"/><Relationship Id="rId11" Type="http://schemas.openxmlformats.org/officeDocument/2006/relationships/hyperlink" Target="https://www.linkedin.com/school/universite-bourgogne-europe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24" Type="http://schemas.openxmlformats.org/officeDocument/2006/relationships/hyperlink" Target="https://www.linkedin.com/school/universite-lyon-1/people/" TargetMode="External"/><Relationship Id="rId32" Type="http://schemas.openxmlformats.org/officeDocument/2006/relationships/hyperlink" Target="https://www.linkedin.com/school/nantes-universite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37" Type="http://schemas.openxmlformats.org/officeDocument/2006/relationships/hyperlink" Target="https://www.linkedin.com/school/universit-paris-saclay/people/?facetGeoRegion=106057199%2C100446943%2C104621616%2C104379274%2C100876405%2C101490751%2C104065273%2C100867946%2C102927786%2C105126983%2C106429766%2C103323778%2C106373116%2C100877388%2C105057336" TargetMode="External"/><Relationship Id="rId40" Type="http://schemas.openxmlformats.org/officeDocument/2006/relationships/hyperlink" Target="https://www.linkedin.com/school/rennesuniv/people/?facetGeoRegion=106057199%2C100446943%2C104621616%2C104379274%2C100876405%2C101490751%2C104065273%2C100867946%2C102927786%2C105126983%2C106429766%2C103323778%2C106373116%2C100877388%2C105057336" TargetMode="External"/><Relationship Id="rId45" Type="http://schemas.openxmlformats.org/officeDocument/2006/relationships/hyperlink" Target="https://www.linkedin.com/school/universite-toulouse/people/" TargetMode="External"/><Relationship Id="rId5" Type="http://schemas.openxmlformats.org/officeDocument/2006/relationships/hyperlink" Target="https://www.linkedin.com/school/aix-marseille-universite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15" Type="http://schemas.openxmlformats.org/officeDocument/2006/relationships/hyperlink" Target="https://www.linkedin.com/school/universit&#233;-grenoble-alpes/people/" TargetMode="External"/><Relationship Id="rId23" Type="http://schemas.openxmlformats.org/officeDocument/2006/relationships/hyperlink" Target="https://www.linkedin.com/school/universit-de-lorraine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28" Type="http://schemas.openxmlformats.org/officeDocument/2006/relationships/hyperlink" Target="https://www.linkedin.com/school/universite-de-montpellier/people/?facetGeoRegion=106057199%2C100446943%2C104621616%2C104379274%2C100876405%2C101490751%2C104065273%2C100867946%2C102927786%2C105126983%2C106429766%2C103323778%2C106373116%2C100877388%2C105057336" TargetMode="External"/><Relationship Id="rId36" Type="http://schemas.openxmlformats.org/officeDocument/2006/relationships/hyperlink" Target="https://www.linkedin.com/school/universit-paris-saclay/people/" TargetMode="External"/><Relationship Id="rId10" Type="http://schemas.openxmlformats.org/officeDocument/2006/relationships/hyperlink" Target="https://www.linkedin.com/school/universite-bourgogne-europe/people/?facetGeoRegion=106057199%2C100446943%2C104621616%2C104379274%2C100876405%2C101490751%2C104065273%2C100867946%2C102927786%2C105126983%2C106429766%2C103323778%2C106373116%2C100877388%2C105057336" TargetMode="External"/><Relationship Id="rId19" Type="http://schemas.openxmlformats.org/officeDocument/2006/relationships/hyperlink" Target="https://www.linkedin.com/school/universite-de-lille/people/?facetGeoRegion=106057199%2C100446943%2C104621616%2C104379274%2C100876405%2C101490751%2C104065273%2C100867946%2C102927786%2C105126983%2C106429766%2C103323778%2C106373116%2C100877388%2C105057336" TargetMode="External"/><Relationship Id="rId31" Type="http://schemas.openxmlformats.org/officeDocument/2006/relationships/hyperlink" Target="https://www.linkedin.com/school/nantes-universite/people/?facetGeoRegion=106057199%2C100446943%2C104621616%2C104379274%2C100876405%2C101490751%2C104065273%2C100867946%2C102927786%2C105126983%2C106429766%2C103323778%2C106373116%2C100877388%2C105057336" TargetMode="External"/><Relationship Id="rId44" Type="http://schemas.openxmlformats.org/officeDocument/2006/relationships/hyperlink" Target="https://www.linkedin.com/school/sorbonne-universite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4" Type="http://schemas.openxmlformats.org/officeDocument/2006/relationships/hyperlink" Target="https://www.linkedin.com/school/aix-marseille-universite/people/?facetGeoRegion=106057199%2C100446943%2C104621616%2C104379274%2C100876405%2C101490751%2C104065273%2C100867946%2C102927786%2C105126983%2C106429766%2C103323778%2C106373116%2C100877388%2C105057336" TargetMode="External"/><Relationship Id="rId9" Type="http://schemas.openxmlformats.org/officeDocument/2006/relationships/hyperlink" Target="https://www.linkedin.com/school/universite-bourgogne-europe/people/" TargetMode="External"/><Relationship Id="rId14" Type="http://schemas.openxmlformats.org/officeDocument/2006/relationships/hyperlink" Target="https://www.linkedin.com/school/univ_cotedazur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22" Type="http://schemas.openxmlformats.org/officeDocument/2006/relationships/hyperlink" Target="https://www.linkedin.com/school/universit-de-lorraine/people/?facetGeoRegion=106057199%2C100446943%2C104621616%2C104379274%2C100876405%2C101490751%2C104065273%2C100867946%2C102927786%2C105126983%2C106429766%2C103323778%2C106373116%2C100877388%2C105057336" TargetMode="External"/><Relationship Id="rId27" Type="http://schemas.openxmlformats.org/officeDocument/2006/relationships/hyperlink" Target="https://www.linkedin.com/school/universite-de-montpellier/people/" TargetMode="External"/><Relationship Id="rId30" Type="http://schemas.openxmlformats.org/officeDocument/2006/relationships/hyperlink" Target="https://www.linkedin.com/school/nantes-universite/people/" TargetMode="External"/><Relationship Id="rId35" Type="http://schemas.openxmlformats.org/officeDocument/2006/relationships/hyperlink" Target="https://www.linkedin.com/school/universit%C3%A9-paris-cit%C3%A9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43" Type="http://schemas.openxmlformats.org/officeDocument/2006/relationships/hyperlink" Target="https://www.linkedin.com/school/sorbonne-universite/people/?facetGeoRegion=106057199%2C100446943%2C104621616%2C104379274%2C100876405%2C101490751%2C104065273%2C100867946%2C102927786%2C105126983%2C106429766%2C103323778%2C106373116%2C100877388%2C105057336" TargetMode="External"/><Relationship Id="rId8" Type="http://schemas.openxmlformats.org/officeDocument/2006/relationships/hyperlink" Target="https://www.linkedin.com/school/universite-de-bordeaux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3" Type="http://schemas.openxmlformats.org/officeDocument/2006/relationships/hyperlink" Target="https://www.linkedin.com/school/aix-marseille-universite/people/" TargetMode="External"/><Relationship Id="rId12" Type="http://schemas.openxmlformats.org/officeDocument/2006/relationships/hyperlink" Target="https://www.linkedin.com/school/univ_cotedazur/people/" TargetMode="External"/><Relationship Id="rId17" Type="http://schemas.openxmlformats.org/officeDocument/2006/relationships/hyperlink" Target="https://www.linkedin.com/school/universit%C3%A9-grenoble-alpes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25" Type="http://schemas.openxmlformats.org/officeDocument/2006/relationships/hyperlink" Target="https://www.linkedin.com/school/universite-lyon-1/people/?facetGeoRegion=106057199%2C100446943%2C104621616%2C104379274%2C100876405%2C101490751%2C104065273%2C100867946%2C102927786%2C105126983%2C106429766%2C103323778%2C106373116%2C100877388%2C105057336" TargetMode="External"/><Relationship Id="rId33" Type="http://schemas.openxmlformats.org/officeDocument/2006/relationships/hyperlink" Target="https://www.linkedin.com/school/universit&#233;-paris-cit&#233;/people/" TargetMode="External"/><Relationship Id="rId38" Type="http://schemas.openxmlformats.org/officeDocument/2006/relationships/hyperlink" Target="https://www.linkedin.com/school/universit-paris-saclay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46" Type="http://schemas.openxmlformats.org/officeDocument/2006/relationships/hyperlink" Target="https://www.linkedin.com/school/universite-toulouse/people/?facetGeoRegion=106057199%2C100446943%2C104621616%2C104379274%2C100876405%2C101490751%2C104065273%2C100867946%2C102927786%2C105126983%2C106429766%2C103323778%2C106373116%2C100877388%2C105057336" TargetMode="External"/><Relationship Id="rId20" Type="http://schemas.openxmlformats.org/officeDocument/2006/relationships/hyperlink" Target="https://www.linkedin.com/school/universite-de-lille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Relationship Id="rId41" Type="http://schemas.openxmlformats.org/officeDocument/2006/relationships/hyperlink" Target="https://www.linkedin.com/school/rennesuniv/people/?facetGeoRegion=106057199%2C100446943%2C104621616%2C104379274%2C100876405%2C101490751%2C104065273%2C100867946%2C102927786%2C105126983%2C106429766%2C103323778%2C106373116%2C100877388%2C105057336&amp;keywords=PhD%20OR%20Ph.D%20OR%20Doctorado%20OR%20Doutorado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school/univ_cotedazur/people/?facetCurrentFunction=7%2C24&amp;keywords=PhD%20OR%20Ph.D%20OR%20Docteur%20OR%20Doctorat%20OR%20Doctorant" TargetMode="External"/><Relationship Id="rId18" Type="http://schemas.openxmlformats.org/officeDocument/2006/relationships/hyperlink" Target="https://www.linkedin.com/school/universite-de-lille/people/?keywords=PhD%20OR%20Ph.D%20OR%20Docteur%20OR%20Doctorat%20OR%20Doctorant" TargetMode="External"/><Relationship Id="rId26" Type="http://schemas.openxmlformats.org/officeDocument/2006/relationships/hyperlink" Target="https://www.linkedin.com/school/universite-de-montpellier/people/" TargetMode="External"/><Relationship Id="rId39" Type="http://schemas.openxmlformats.org/officeDocument/2006/relationships/hyperlink" Target="https://www.linkedin.com/school/rennesuniv/people/?keywords=PhD%20OR%20Ph.D%20OR%20Docteur%20OR%20Doctorat%20OR%20Doctorant" TargetMode="External"/><Relationship Id="rId21" Type="http://schemas.openxmlformats.org/officeDocument/2006/relationships/hyperlink" Target="https://www.linkedin.com/school/universit-de-lorraine/people/?keywords=PhD%20OR%20Ph.D%20OR%20Docteur%20OR%20Doctorat%20OR%20Doctorant" TargetMode="External"/><Relationship Id="rId34" Type="http://schemas.openxmlformats.org/officeDocument/2006/relationships/hyperlink" Target="https://www.linkedin.com/school/universit%C3%A9-paris-cit%C3%A9/people/?facetCurrentFunction=7%2C24&amp;keywords=PhD%20OR%20Ph.D%20OR%20Docteur%20OR%20Doctorat%20OR%20Doctorant" TargetMode="External"/><Relationship Id="rId42" Type="http://schemas.openxmlformats.org/officeDocument/2006/relationships/hyperlink" Target="https://www.linkedin.com/school/sorbonne-universite/people/?keywords=PhD%20OR%20Ph.D%20OR%20Docteur%20OR%20Doctorat%20OR%20Doctorant" TargetMode="External"/><Relationship Id="rId7" Type="http://schemas.openxmlformats.org/officeDocument/2006/relationships/hyperlink" Target="https://www.linkedin.com/school/universite-de-bordeaux/people/?facetCurrentFunction=7%2C24&amp;keywords=PhD%20OR%20Ph.D%20OR%20Docteur%20OR%20Doctorat%20OR%20Doctorant" TargetMode="External"/><Relationship Id="rId2" Type="http://schemas.openxmlformats.org/officeDocument/2006/relationships/hyperlink" Target="https://www.linkedin.com/school/aix-marseille-universite/people/" TargetMode="External"/><Relationship Id="rId16" Type="http://schemas.openxmlformats.org/officeDocument/2006/relationships/hyperlink" Target="https://www.linkedin.com/school/universit%C3%A9-grenoble-alpes/people/?facetCurrentFunction=7%2C24&amp;keywords=PhD%20OR%20Ph.D%20OR%20Docteur%20OR%20Doctorat%20OR%20Doctorant" TargetMode="External"/><Relationship Id="rId29" Type="http://schemas.openxmlformats.org/officeDocument/2006/relationships/hyperlink" Target="https://www.linkedin.com/school/nantes-universite/peopl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bordeaux/people/?keywords=PhD%20OR%20Ph.D%20OR%20Docteur%20OR%20Doctorat%20OR%20Doctorant" TargetMode="External"/><Relationship Id="rId11" Type="http://schemas.openxmlformats.org/officeDocument/2006/relationships/hyperlink" Target="https://www.linkedin.com/school/univ_cotedazur/people/" TargetMode="External"/><Relationship Id="rId24" Type="http://schemas.openxmlformats.org/officeDocument/2006/relationships/hyperlink" Target="https://www.linkedin.com/school/universite-lyon-1/people/?keywords=PhD%20OR%20Ph.D%20OR%20Docteur%20OR%20Doctorat%20OR%20Doctorant" TargetMode="External"/><Relationship Id="rId32" Type="http://schemas.openxmlformats.org/officeDocument/2006/relationships/hyperlink" Target="https://www.linkedin.com/school/universit&#233;-paris-cit&#233;/people/" TargetMode="External"/><Relationship Id="rId37" Type="http://schemas.openxmlformats.org/officeDocument/2006/relationships/hyperlink" Target="https://www.linkedin.com/school/universit-paris-saclay/people/?facetCurrentFunction=7%2C24&amp;keywords=PhD%20OR%20Ph.D%20OR%20Docteur%20OR%20Doctorat%20OR%20Doctorant" TargetMode="External"/><Relationship Id="rId40" Type="http://schemas.openxmlformats.org/officeDocument/2006/relationships/hyperlink" Target="https://www.linkedin.com/school/rennesuniv/people/?facetCurrentFunction=7%2C24&amp;keywords=PhD%20OR%20Ph.D%20OR%20Docteur%20OR%20Doctorat%20OR%20Doctorant" TargetMode="External"/><Relationship Id="rId45" Type="http://schemas.openxmlformats.org/officeDocument/2006/relationships/hyperlink" Target="https://www.linkedin.com/school/universite-toulouse/people/?keywords=PhD%20OR%20Ph.D%20OR%20Docteur%20OR%20Doctorat%20OR%20Doctorant" TargetMode="External"/><Relationship Id="rId5" Type="http://schemas.openxmlformats.org/officeDocument/2006/relationships/hyperlink" Target="https://www.linkedin.com/school/universite-de-bordeaux/people/" TargetMode="External"/><Relationship Id="rId15" Type="http://schemas.openxmlformats.org/officeDocument/2006/relationships/hyperlink" Target="https://www.linkedin.com/school/universit%C3%A9-grenoble-alpes/people/?keywords=PhD%20OR%20Ph.D%20OR%20Docteur%20OR%20Doctorat%20OR%20Doctorant" TargetMode="External"/><Relationship Id="rId23" Type="http://schemas.openxmlformats.org/officeDocument/2006/relationships/hyperlink" Target="https://www.linkedin.com/school/universite-lyon-1/people/" TargetMode="External"/><Relationship Id="rId28" Type="http://schemas.openxmlformats.org/officeDocument/2006/relationships/hyperlink" Target="https://www.linkedin.com/school/universite-de-montpellier/people/?facetCurrentFunction=7%2C24&amp;keywords=PhD%20OR%20Ph.D%20OR%20Docteur%20OR%20Doctorat%20OR%20Doctorant" TargetMode="External"/><Relationship Id="rId36" Type="http://schemas.openxmlformats.org/officeDocument/2006/relationships/hyperlink" Target="https://www.linkedin.com/school/universit-paris-saclay/people/?keywords=PhD%20OR%20Ph.D%20OR%20Docteur%20OR%20Doctorat%20OR%20Doctorant" TargetMode="External"/><Relationship Id="rId10" Type="http://schemas.openxmlformats.org/officeDocument/2006/relationships/hyperlink" Target="https://www.linkedin.com/school/universite-bourgogne-europe/people/?facetCurrentFunction=7%2C24&amp;keywords=PhD%20OR%20Ph.D%20OR%20Docteur%20OR%20Doctorat%20OR%20Doctorant" TargetMode="External"/><Relationship Id="rId19" Type="http://schemas.openxmlformats.org/officeDocument/2006/relationships/hyperlink" Target="https://www.linkedin.com/school/universite-de-lille/people/?facetCurrentFunction=7%2C24&amp;keywords=PhD%20OR%20Ph.D%20OR%20Docteur%20OR%20Doctorat%20OR%20Doctorant" TargetMode="External"/><Relationship Id="rId31" Type="http://schemas.openxmlformats.org/officeDocument/2006/relationships/hyperlink" Target="https://www.linkedin.com/school/nantes-universite/people/?facetCurrentFunction=7%2C24&amp;keywords=PhD%20OR%20Ph.D%20OR%20Docteur%20OR%20Doctorat%20OR%20Doctorant" TargetMode="External"/><Relationship Id="rId44" Type="http://schemas.openxmlformats.org/officeDocument/2006/relationships/hyperlink" Target="https://www.linkedin.com/school/universite-toulouse/people/" TargetMode="External"/><Relationship Id="rId4" Type="http://schemas.openxmlformats.org/officeDocument/2006/relationships/hyperlink" Target="https://www.linkedin.com/school/aix-marseille-universite/people/?facetCurrentFunction=7%2C24&amp;keywords=PhD%20OR%20Ph.D%20OR%20Docteur%20OR%20Doctorat%20OR%20Doctorant" TargetMode="External"/><Relationship Id="rId9" Type="http://schemas.openxmlformats.org/officeDocument/2006/relationships/hyperlink" Target="https://www.linkedin.com/school/universite-bourgogne-europe/people/?keywords=PhD%20OR%20Ph.D%20OR%20Docteur%20OR%20Doctorat%20OR%20Doctorant" TargetMode="External"/><Relationship Id="rId14" Type="http://schemas.openxmlformats.org/officeDocument/2006/relationships/hyperlink" Target="https://www.linkedin.com/school/universit&#233;-grenoble-alpes/people/" TargetMode="External"/><Relationship Id="rId22" Type="http://schemas.openxmlformats.org/officeDocument/2006/relationships/hyperlink" Target="https://www.linkedin.com/school/universit-de-lorraine/people/?facetCurrentFunction=7%2C24&amp;keywords=PhD%20OR%20Ph.D%20OR%20Docteur%20OR%20Doctorat%20OR%20Doctorant" TargetMode="External"/><Relationship Id="rId27" Type="http://schemas.openxmlformats.org/officeDocument/2006/relationships/hyperlink" Target="https://www.linkedin.com/school/universite-de-montpellier/people/?keywords=PhD%20OR%20Ph.D%20OR%20Docteur%20OR%20Doctorat%20OR%20Doctorant" TargetMode="External"/><Relationship Id="rId30" Type="http://schemas.openxmlformats.org/officeDocument/2006/relationships/hyperlink" Target="https://www.linkedin.com/school/nantes-universite/people/?keywords=PhD%20OR%20Ph.D%20OR%20Docteur%20OR%20Doctorat%20OR%20Doctorant" TargetMode="External"/><Relationship Id="rId35" Type="http://schemas.openxmlformats.org/officeDocument/2006/relationships/hyperlink" Target="https://www.linkedin.com/school/universit-paris-saclay/people/" TargetMode="External"/><Relationship Id="rId43" Type="http://schemas.openxmlformats.org/officeDocument/2006/relationships/hyperlink" Target="https://www.linkedin.com/school/sorbonne-universite/people/?facetCurrentFunction=7%2C24&amp;keywords=PhD%20OR%20Ph.D%20OR%20Docteur%20OR%20Doctorat%20OR%20Doctorant" TargetMode="External"/><Relationship Id="rId8" Type="http://schemas.openxmlformats.org/officeDocument/2006/relationships/hyperlink" Target="https://www.linkedin.com/school/universite-bourgogne-europe/people/" TargetMode="External"/><Relationship Id="rId3" Type="http://schemas.openxmlformats.org/officeDocument/2006/relationships/hyperlink" Target="https://www.linkedin.com/school/aix-marseille-universite/people/?keywords=PhD%20OR%20Ph.D%20OR%20Docteur%20OR%20Doctorat%20OR%20Doctorant" TargetMode="External"/><Relationship Id="rId12" Type="http://schemas.openxmlformats.org/officeDocument/2006/relationships/hyperlink" Target="https://www.linkedin.com/school/univ_cotedazur/people/?keywords=PhD%20OR%20Ph.D%20OR%20Docteur%20OR%20Doctorat%20OR%20Doctorant" TargetMode="External"/><Relationship Id="rId17" Type="http://schemas.openxmlformats.org/officeDocument/2006/relationships/hyperlink" Target="https://www.linkedin.com/school/universite-de-lille/people/" TargetMode="External"/><Relationship Id="rId25" Type="http://schemas.openxmlformats.org/officeDocument/2006/relationships/hyperlink" Target="https://www.linkedin.com/school/universite-lyon-1/people/?facetCurrentFunction=24%2C7&amp;keywords=PhD%20OR%20Ph.D%20OR%20Docteur%20OR%20Doctorat%20OR%20Doctorant" TargetMode="External"/><Relationship Id="rId33" Type="http://schemas.openxmlformats.org/officeDocument/2006/relationships/hyperlink" Target="https://www.linkedin.com/school/universit%C3%A9-paris-cit%C3%A9/people/?keywords=PhD%20OR%20Ph.D%20OR%20Docteur%20OR%20Doctorat%20OR%20Doctorant" TargetMode="External"/><Relationship Id="rId38" Type="http://schemas.openxmlformats.org/officeDocument/2006/relationships/hyperlink" Target="https://www.linkedin.com/school/rennesuniv/people/" TargetMode="External"/><Relationship Id="rId46" Type="http://schemas.openxmlformats.org/officeDocument/2006/relationships/hyperlink" Target="https://www.linkedin.com/school/universite-toulouse/people/?facetCurrentFunction=24%2C7&amp;keywords=PhD%20OR%20Ph.D%20OR%20Docteur%20OR%20Doctorat%20OR%20Doctorant" TargetMode="External"/><Relationship Id="rId20" Type="http://schemas.openxmlformats.org/officeDocument/2006/relationships/hyperlink" Target="https://www.linkedin.com/school/universit-de-lorraine/people/" TargetMode="External"/><Relationship Id="rId41" Type="http://schemas.openxmlformats.org/officeDocument/2006/relationships/hyperlink" Target="https://www.linkedin.com/school/sorbonne-universite/people/" TargetMode="Externa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school/univ_cotedazur/people/?facetCurrentFunction=8" TargetMode="External"/><Relationship Id="rId18" Type="http://schemas.openxmlformats.org/officeDocument/2006/relationships/hyperlink" Target="https://www.linkedin.com/school/universite-de-lille/people/" TargetMode="External"/><Relationship Id="rId26" Type="http://schemas.openxmlformats.org/officeDocument/2006/relationships/hyperlink" Target="https://www.linkedin.com/school/universite-lyon-1/people/?facetCurrentFunction=8&amp;keywords=PhD%20OR%20Ph.D%20OR%20Docteur%20OR%20Doctorat%20OR%20Doctorant" TargetMode="External"/><Relationship Id="rId39" Type="http://schemas.openxmlformats.org/officeDocument/2006/relationships/hyperlink" Target="https://www.linkedin.com/school/rennesuniv/people/" TargetMode="External"/><Relationship Id="rId21" Type="http://schemas.openxmlformats.org/officeDocument/2006/relationships/hyperlink" Target="https://www.linkedin.com/school/universit-de-lorraine/people/" TargetMode="External"/><Relationship Id="rId34" Type="http://schemas.openxmlformats.org/officeDocument/2006/relationships/hyperlink" Target="https://www.linkedin.com/school/universit%C3%A9-paris-cit%C3%A9/people/?facetCurrentFunction=8" TargetMode="External"/><Relationship Id="rId42" Type="http://schemas.openxmlformats.org/officeDocument/2006/relationships/hyperlink" Target="https://www.linkedin.com/school/sorbonne-universite/people/" TargetMode="External"/><Relationship Id="rId47" Type="http://schemas.openxmlformats.org/officeDocument/2006/relationships/hyperlink" Target="https://www.linkedin.com/school/universite-toulouse/people/?facetCurrentFunction=8&amp;keywords=PhD%20OR%20Ph.D%20OR%20Docteur%20OR%20Doctorat%20OR%20Doctorant" TargetMode="External"/><Relationship Id="rId7" Type="http://schemas.openxmlformats.org/officeDocument/2006/relationships/hyperlink" Target="https://www.linkedin.com/school/universite-de-bordeaux/people/?facetCurrentFunction=8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linkedin.com/school/universit%C3%A9-grenoble-alpes/people/?facetCurrentFunction=8" TargetMode="External"/><Relationship Id="rId29" Type="http://schemas.openxmlformats.org/officeDocument/2006/relationships/hyperlink" Target="https://www.linkedin.com/school/universite-de-montpellier/people/?facetCurrentFunction=8&amp;keywords=PhD%20OR%20Ph.D%20OR%20Docteur%20OR%20Doctorat%20OR%20Doctor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bordeaux/people/" TargetMode="External"/><Relationship Id="rId11" Type="http://schemas.openxmlformats.org/officeDocument/2006/relationships/hyperlink" Target="https://www.linkedin.com/school/universite-bourgogne-europe/people/?facetCurrentFunction=8&amp;keywords=PhD%20OR%20Ph.D%20OR%20Docteur%20OR%20Doctorat%20OR%20Doctorant" TargetMode="External"/><Relationship Id="rId24" Type="http://schemas.openxmlformats.org/officeDocument/2006/relationships/hyperlink" Target="https://www.linkedin.com/school/universite-lyon-1/people/" TargetMode="External"/><Relationship Id="rId32" Type="http://schemas.openxmlformats.org/officeDocument/2006/relationships/hyperlink" Target="https://www.linkedin.com/school/nantes-universite/people/?facetCurrentFunction=8&amp;keywords=PhD%20OR%20Ph.D%20OR%20Docteur%20OR%20Doctorat%20OR%20Doctorant" TargetMode="External"/><Relationship Id="rId37" Type="http://schemas.openxmlformats.org/officeDocument/2006/relationships/hyperlink" Target="https://www.linkedin.com/school/universit-paris-saclay/people/?facetCurrentFunction=8" TargetMode="External"/><Relationship Id="rId40" Type="http://schemas.openxmlformats.org/officeDocument/2006/relationships/hyperlink" Target="https://www.linkedin.com/school/rennesuniv/people/?facetCurrentFunction=8" TargetMode="External"/><Relationship Id="rId45" Type="http://schemas.openxmlformats.org/officeDocument/2006/relationships/hyperlink" Target="https://www.linkedin.com/school/universite-toulouse/people/" TargetMode="External"/><Relationship Id="rId5" Type="http://schemas.openxmlformats.org/officeDocument/2006/relationships/hyperlink" Target="https://www.linkedin.com/school/aix-marseille-universite/people/?facetCurrentFunction=8&amp;keywords=PhD%20OR%20Ph.D%20OR%20Docteur%20OR%20Doctorat%20OR%20Doctorant" TargetMode="External"/><Relationship Id="rId15" Type="http://schemas.openxmlformats.org/officeDocument/2006/relationships/hyperlink" Target="https://www.linkedin.com/school/universit&#233;-grenoble-alpes/people/" TargetMode="External"/><Relationship Id="rId23" Type="http://schemas.openxmlformats.org/officeDocument/2006/relationships/hyperlink" Target="https://www.linkedin.com/school/universit-de-lorraine/people/?facetCurrentFunction=8&amp;keywords=PhD%20OR%20Ph.D%20OR%20Docteur%20OR%20Doctorat%20OR%20Doctorant" TargetMode="External"/><Relationship Id="rId28" Type="http://schemas.openxmlformats.org/officeDocument/2006/relationships/hyperlink" Target="https://www.linkedin.com/school/universite-de-montpellier/people/?facetCurrentFunction=8" TargetMode="External"/><Relationship Id="rId36" Type="http://schemas.openxmlformats.org/officeDocument/2006/relationships/hyperlink" Target="https://www.linkedin.com/school/universit-paris-saclay/people/" TargetMode="External"/><Relationship Id="rId10" Type="http://schemas.openxmlformats.org/officeDocument/2006/relationships/hyperlink" Target="https://www.linkedin.com/school/universite-bourgogne-europe/people/?facetCurrentFunction=8" TargetMode="External"/><Relationship Id="rId19" Type="http://schemas.openxmlformats.org/officeDocument/2006/relationships/hyperlink" Target="https://www.linkedin.com/school/universite-de-lille/people/?facetCurrentFunction=8" TargetMode="External"/><Relationship Id="rId31" Type="http://schemas.openxmlformats.org/officeDocument/2006/relationships/hyperlink" Target="https://www.linkedin.com/school/nantes-universite/people/?facetCurrentFunction=8" TargetMode="External"/><Relationship Id="rId44" Type="http://schemas.openxmlformats.org/officeDocument/2006/relationships/hyperlink" Target="https://www.linkedin.com/school/sorbonne-universite/people/?facetCurrentFunction=8&amp;keywords=PhD%20OR%20Ph.D%20OR%20Docteur%20OR%20Doctorat%20OR%20Doctorant" TargetMode="External"/><Relationship Id="rId4" Type="http://schemas.openxmlformats.org/officeDocument/2006/relationships/hyperlink" Target="https://www.linkedin.com/school/aix-marseille-universite/people/?facetCurrentFunction=8" TargetMode="External"/><Relationship Id="rId9" Type="http://schemas.openxmlformats.org/officeDocument/2006/relationships/hyperlink" Target="https://www.linkedin.com/school/universite-bourgogne-europe/people/" TargetMode="External"/><Relationship Id="rId14" Type="http://schemas.openxmlformats.org/officeDocument/2006/relationships/hyperlink" Target="https://www.linkedin.com/school/univ_cotedazur/people/?facetCurrentFunction=8&amp;keywords=PhD%20OR%20Ph.D%20OR%20Docteur%20OR%20Doctorat%20OR%20Doctorant" TargetMode="External"/><Relationship Id="rId22" Type="http://schemas.openxmlformats.org/officeDocument/2006/relationships/hyperlink" Target="https://www.linkedin.com/school/universit-de-lorraine/people/?facetCurrentFunction=8" TargetMode="External"/><Relationship Id="rId27" Type="http://schemas.openxmlformats.org/officeDocument/2006/relationships/hyperlink" Target="https://www.linkedin.com/school/universite-de-montpellier/people/" TargetMode="External"/><Relationship Id="rId30" Type="http://schemas.openxmlformats.org/officeDocument/2006/relationships/hyperlink" Target="https://www.linkedin.com/school/nantes-universite/people/" TargetMode="External"/><Relationship Id="rId35" Type="http://schemas.openxmlformats.org/officeDocument/2006/relationships/hyperlink" Target="https://www.linkedin.com/school/universit%C3%A9-paris-cit%C3%A9/people/?facetCurrentFunction=8&amp;keywords=PhD%20OR%20Ph.D%20OR%20Docteur%20OR%20Doctorat%20OR%20Doctorant" TargetMode="External"/><Relationship Id="rId43" Type="http://schemas.openxmlformats.org/officeDocument/2006/relationships/hyperlink" Target="https://www.linkedin.com/school/sorbonne-universite/people/?facetCurrentFunction=8" TargetMode="External"/><Relationship Id="rId8" Type="http://schemas.openxmlformats.org/officeDocument/2006/relationships/hyperlink" Target="https://www.linkedin.com/school/universite-de-bordeaux/people/?facetCurrentFunction=8&amp;keywords=PhD%20OR%20Ph.D%20OR%20Docteur%20OR%20Doctorat%20OR%20Doctorant" TargetMode="External"/><Relationship Id="rId3" Type="http://schemas.openxmlformats.org/officeDocument/2006/relationships/hyperlink" Target="https://www.linkedin.com/school/aix-marseille-universite/people/" TargetMode="External"/><Relationship Id="rId12" Type="http://schemas.openxmlformats.org/officeDocument/2006/relationships/hyperlink" Target="https://www.linkedin.com/school/univ_cotedazur/people/" TargetMode="External"/><Relationship Id="rId17" Type="http://schemas.openxmlformats.org/officeDocument/2006/relationships/hyperlink" Target="https://www.linkedin.com/school/universit%C3%A9-grenoble-alpes/people/?facetCurrentFunction=8&amp;keywords=PhD%20OR%20Ph.D%20OR%20Docteur%20OR%20Doctorat%20OR%20Doctorant" TargetMode="External"/><Relationship Id="rId25" Type="http://schemas.openxmlformats.org/officeDocument/2006/relationships/hyperlink" Target="https://www.linkedin.com/school/universite-lyon-1/people/?facetCurrentFunction=8" TargetMode="External"/><Relationship Id="rId33" Type="http://schemas.openxmlformats.org/officeDocument/2006/relationships/hyperlink" Target="https://www.linkedin.com/school/universit&#233;-paris-cit&#233;/people/" TargetMode="External"/><Relationship Id="rId38" Type="http://schemas.openxmlformats.org/officeDocument/2006/relationships/hyperlink" Target="https://www.linkedin.com/school/universit-paris-saclay/people/?facetCurrentFunction=8&amp;keywords=PhD%20OR%20Ph.D%20OR%20Docteur%20OR%20Doctorat%20OR%20Doctorant" TargetMode="External"/><Relationship Id="rId46" Type="http://schemas.openxmlformats.org/officeDocument/2006/relationships/hyperlink" Target="https://www.linkedin.com/school/universite-toulouse/people/?facetCurrentFunction=8" TargetMode="External"/><Relationship Id="rId20" Type="http://schemas.openxmlformats.org/officeDocument/2006/relationships/hyperlink" Target="https://www.linkedin.com/school/universite-de-lille/people/?facetCurrentFunction=8&amp;keywords=PhD%20OR%20Ph.D%20OR%20Docteur%20OR%20Doctorat%20OR%20Doctorant" TargetMode="External"/><Relationship Id="rId41" Type="http://schemas.openxmlformats.org/officeDocument/2006/relationships/hyperlink" Target="https://www.linkedin.com/school/rennesuniv/people/?facetCurrentFunction=8&amp;keywords=PhD%20OR%20Ph.D%20OR%20Docteur%20OR%20Doctorat%20OR%20Doctorant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institut-pasteur/people/?facetSchool=15250774%2C5059250%2C15092694%2C10826935%2C15138342%2C18863041%2C2590455%2C963638%2C15094133%2C39783%2C19143575%2C5272314%2C47886%2C18423073%2C15250261" TargetMode="External"/><Relationship Id="rId13" Type="http://schemas.openxmlformats.org/officeDocument/2006/relationships/hyperlink" Target="https://www.linkedin.com/company/cirad/people/?facetSchool=15250774%2C5059250%2C15092694%2C10826935%2C15138342%2C18863041%2C2590455%2C963638%2C15094133%2C39783%2C19143575%2C5272314%2C47886%2C18423073%2C15250261" TargetMode="External"/><Relationship Id="rId3" Type="http://schemas.openxmlformats.org/officeDocument/2006/relationships/hyperlink" Target="https://www.linkedin.com/company/cnrs/people/?facetSchool=15250774%2C5059250%2C15092694%2C10826935%2C15138342%2C18863041%2C2590455%2C963638%2C15094133%2C39783%2C19143575%2C5272314%2C47886%2C18423073%2C15250261" TargetMode="External"/><Relationship Id="rId7" Type="http://schemas.openxmlformats.org/officeDocument/2006/relationships/hyperlink" Target="https://www.linkedin.com/company/inria/people/?facetSchool=15250774%2C5059250%2C15092694%2C10826935%2C15138342%2C18863041%2C2590455%2C963638%2C15094133%2C39783%2C19143575%2C5272314%2C47886%2C18423073%2C15250261" TargetMode="External"/><Relationship Id="rId12" Type="http://schemas.openxmlformats.org/officeDocument/2006/relationships/hyperlink" Target="https://www.linkedin.com/company/cnes/people/?facetSchool=15250774%2C5059250%2C15092694%2C10826935%2C15138342%2C18863041%2C2590455%2C963638%2C15094133%2C39783%2C19143575%2C5272314%2C47886%2C18423073%2C15250261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linkedin.com/company/ifpen/people/?facetSchool=15250774%2C5059250%2C15092694%2C10826935%2C15138342%2C18863041%2C2590455%2C963638%2C15094133%2C39783%2C19143575%2C5272314%2C47886%2C18423073%2C152502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test-science/people/?facetSchool=15250774%2C5059250%2C15092694%2C10826935%2C15138342%2C18863041%2C2590455%2C963638%2C15094133%2C39783%2C19143575%2C5272314%2C47886%2C18423073%2C15250261" TargetMode="External"/><Relationship Id="rId11" Type="http://schemas.openxmlformats.org/officeDocument/2006/relationships/hyperlink" Target="https://www.linkedin.com/company/onera/people/?facetSchool=15250774%2C5059250%2C15092694%2C10826935%2C15138342%2C18863041%2C2590455%2C963638%2C15094133%2C39783%2C19143575%2C5272314%2C47886%2C18423073%2C15250261" TargetMode="External"/><Relationship Id="rId5" Type="http://schemas.openxmlformats.org/officeDocument/2006/relationships/hyperlink" Target="https://www.linkedin.com/company/inserm/people/?facetSchool=15250774%2C5059250%2C15092694%2C10826935%2C15138342%2C18863041%2C2590455%2C963638%2C15094133%2C39783%2C19143575%2C5272314%2C47886%2C18423073%2C15250261" TargetMode="External"/><Relationship Id="rId15" Type="http://schemas.openxmlformats.org/officeDocument/2006/relationships/hyperlink" Target="https://www.linkedin.com/company/cerema/people/?facetSchool=15250774%2C5059250%2C15092694%2C10826935%2C15138342%2C18863041%2C2590455%2C963638%2C15094133%2C39783%2C19143575%2C5272314%2C47886%2C18423073%2C15250261" TargetMode="External"/><Relationship Id="rId10" Type="http://schemas.openxmlformats.org/officeDocument/2006/relationships/hyperlink" Target="https://www.linkedin.com/company/ird_2/people/?facetSchool=15250774%2C5059250%2C15092694%2C10826935%2C15138342%2C18863041%2C2590455%2C963638%2C15094133%2C39783%2C19143575%2C5272314%2C47886%2C18423073%2C15250261" TargetMode="External"/><Relationship Id="rId4" Type="http://schemas.openxmlformats.org/officeDocument/2006/relationships/hyperlink" Target="https://www.linkedin.com/company/cea/people/?facetSchool=15250774%2C5059250%2C15092694%2C10826935%2C15138342%2C18863041%2C2590455%2C963638%2C15094133%2C39783%2C19143575%2C5272314%2C47886%2C18423073%2C15250261" TargetMode="External"/><Relationship Id="rId9" Type="http://schemas.openxmlformats.org/officeDocument/2006/relationships/hyperlink" Target="https://www.linkedin.com/company/institutcurie/people/?facetSchool=15250774%2C5059250%2C15092694%2C10826935%2C15138342%2C18863041%2C2590455%2C963638%2C15094133%2C39783%2C19143575%2C5272314%2C47886%2C18423073%2C15250261" TargetMode="External"/><Relationship Id="rId14" Type="http://schemas.openxmlformats.org/officeDocument/2006/relationships/hyperlink" Target="https://www.linkedin.com/company/cea-leti/people/?facetSchool=15250774%2C5059250%2C15092694%2C10826935%2C15138342%2C18863041%2C2590455%2C963638%2C15094133%2C39783%2C19143575%2C5272314%2C47886%2C18423073%2C1525026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25CE4C-0ABA-6B2D-615B-FAB1218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9590" y="1916263"/>
            <a:ext cx="6591631" cy="1593699"/>
          </a:xfrm>
        </p:spPr>
        <p:txBody>
          <a:bodyPr/>
          <a:lstStyle/>
          <a:p>
            <a:r>
              <a:rPr lang="fr-FR" sz="4400" dirty="0"/>
              <a:t>Universités sur LinkedIn</a:t>
            </a:r>
            <a:br>
              <a:rPr lang="fr-FR" dirty="0"/>
            </a:br>
            <a:r>
              <a:rPr lang="fr-FR" sz="2800" dirty="0">
                <a:solidFill>
                  <a:srgbClr val="7030A0"/>
                </a:solidFill>
              </a:rPr>
              <a:t>Profils LinkedIn Alumni  et Alumni PhD</a:t>
            </a:r>
            <a:br>
              <a:rPr lang="fr-FR" sz="2800" dirty="0">
                <a:solidFill>
                  <a:srgbClr val="7030A0"/>
                </a:solidFill>
              </a:rPr>
            </a:br>
            <a:r>
              <a:rPr lang="fr-FR" sz="2800" dirty="0">
                <a:solidFill>
                  <a:srgbClr val="7030A0"/>
                </a:solidFill>
              </a:rPr>
              <a:t>Occupation, Employeurs, Localisation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BBA5A6-1FEE-BD19-301F-C9A724825F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Illustration sur un panel de 15 Universités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7474EA2-1212-FF22-ADA3-A8060B878515}"/>
              </a:ext>
            </a:extLst>
          </p:cNvPr>
          <p:cNvSpPr txBox="1"/>
          <p:nvPr/>
        </p:nvSpPr>
        <p:spPr>
          <a:xfrm>
            <a:off x="434671" y="333954"/>
            <a:ext cx="2178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Document de travail</a:t>
            </a:r>
          </a:p>
          <a:p>
            <a:r>
              <a:rPr lang="fr-FR" dirty="0"/>
              <a:t>Août 2025</a:t>
            </a:r>
          </a:p>
        </p:txBody>
      </p:sp>
    </p:spTree>
    <p:extLst>
      <p:ext uri="{BB962C8B-B14F-4D97-AF65-F5344CB8AC3E}">
        <p14:creationId xmlns:p14="http://schemas.microsoft.com/office/powerpoint/2010/main" val="191783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25A7A-198F-AB3B-7D81-E31B6F19A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EA5735-C1CB-8FB2-C66E-C78F95226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2159" y="173688"/>
            <a:ext cx="5528441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</a:t>
            </a:r>
            <a:br>
              <a:rPr lang="fr-FR" sz="2800" dirty="0"/>
            </a:br>
            <a:r>
              <a:rPr lang="fr-FR" sz="2800" dirty="0"/>
              <a:t>organismes de recherche (2/2)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07002DE9-8769-F894-DFDA-919BAFB49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830644"/>
              </p:ext>
            </p:extLst>
          </p:nvPr>
        </p:nvGraphicFramePr>
        <p:xfrm>
          <a:off x="2568994" y="1161111"/>
          <a:ext cx="6682872" cy="3776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520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032588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032588">
                  <a:extLst>
                    <a:ext uri="{9D8B030D-6E8A-4147-A177-3AD203B41FA5}">
                      <a16:colId xmlns:a16="http://schemas.microsoft.com/office/drawing/2014/main" val="764572708"/>
                    </a:ext>
                  </a:extLst>
                </a:gridCol>
                <a:gridCol w="1032588">
                  <a:extLst>
                    <a:ext uri="{9D8B030D-6E8A-4147-A177-3AD203B41FA5}">
                      <a16:colId xmlns:a16="http://schemas.microsoft.com/office/drawing/2014/main" val="1044463443"/>
                    </a:ext>
                  </a:extLst>
                </a:gridCol>
                <a:gridCol w="1032588">
                  <a:extLst>
                    <a:ext uri="{9D8B030D-6E8A-4147-A177-3AD203B41FA5}">
                      <a16:colId xmlns:a16="http://schemas.microsoft.com/office/drawing/2014/main" val="2808649011"/>
                    </a:ext>
                  </a:extLst>
                </a:gridCol>
              </a:tblGrid>
              <a:tr h="27879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Liens  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3"/>
                        </a:rPr>
                        <a:t>CNRS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4559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5"/>
                        </a:rPr>
                        <a:t>CEA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3078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1238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7"/>
                        </a:rPr>
                        <a:t>Inserm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2314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45,0%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9"/>
                        </a:rPr>
                        <a:t>INRAE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1539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37,9%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1"/>
                        </a:rPr>
                        <a:t>Inria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1064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51,1%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3"/>
                        </a:rPr>
                        <a:t>Institut Pasteur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835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5"/>
                        </a:rPr>
                        <a:t>Institut Curie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766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7"/>
                        </a:rPr>
                        <a:t>IRD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504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9"/>
                        </a:rPr>
                        <a:t>ONERA - The French Aerospace Lab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57,0%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766719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21"/>
                        </a:rPr>
                        <a:t>CNES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7164714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23"/>
                        </a:rPr>
                        <a:t>CIRAD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495394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25"/>
                        </a:rPr>
                        <a:t>CEA-Leti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51,2%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8559818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27"/>
                        </a:rPr>
                        <a:t>Cerema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12,1%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640527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29"/>
                        </a:rPr>
                        <a:t>IFP Energies nouvelles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298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934626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50ADB1D9-B770-9C86-1CF9-188749AA8F15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DC9439-29E4-4B67-B547-4B55F0297BC0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ED33CF2-0679-5F1F-1FEA-3C2359012777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A58E0D8-647A-5E51-92BC-92519907207B}"/>
              </a:ext>
            </a:extLst>
          </p:cNvPr>
          <p:cNvSpPr txBox="1"/>
          <p:nvPr/>
        </p:nvSpPr>
        <p:spPr>
          <a:xfrm>
            <a:off x="2834993" y="5439637"/>
            <a:ext cx="6813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PhD moyen: 40,6%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du ratio suivant les organismes: 12,1 % à 57,0%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E8FB8AFB-4352-E1A2-1B60-6E99FF4EC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10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DAB83373-DB4F-0C92-8B9E-C5859618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437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2ADF2-4A54-6F1B-5089-11B455F93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99688A4B-984B-3292-E26E-2C47F46C2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Employeurs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AFDBA45-6D5C-7BD3-20DD-3DE0B8DDC5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Panel de 150 Grandes Entreprises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2300CC0-DEA7-31D2-DB0E-3AC2B3178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E6A123-1EBC-9585-BC1D-9EE82B9F1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148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AFAF43-6609-1E3A-734B-313C6E341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932A0F-A8A6-E713-FE35-12514BEEC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27" y="354725"/>
            <a:ext cx="11135957" cy="789432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 </a:t>
            </a:r>
            <a:br>
              <a:rPr lang="fr-FR" sz="2800" dirty="0"/>
            </a:br>
            <a:r>
              <a:rPr lang="fr-FR" sz="2800" dirty="0"/>
              <a:t>employés d’un panel grandes entreprises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D49DB6F-1EF6-ED09-1E9A-72295AF7C5AF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AF317AD-855D-2F44-EE14-4838E96CEA91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A5C2E2-6C67-973F-12B7-7773700013B3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AB547D-9C2F-40F7-388F-4F75EDA5092F}"/>
              </a:ext>
            </a:extLst>
          </p:cNvPr>
          <p:cNvSpPr txBox="1"/>
          <p:nvPr/>
        </p:nvSpPr>
        <p:spPr>
          <a:xfrm>
            <a:off x="1255395" y="1547529"/>
            <a:ext cx="997312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Nous identifions un panel de 150 Grandes Entreprises qui emploient chacune plus de 300 Alumni des 15 Universités (20 Alumni en moyenne par Université).</a:t>
            </a:r>
          </a:p>
          <a:p>
            <a:r>
              <a:rPr lang="fr-FR" sz="1600" dirty="0"/>
              <a:t>Pour chaque entreprise nous faisons le lien vers les profils LinkedIn de ses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 ainsi que vers les profils filtrés PhD.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150 Grandes Entreprises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140.000 profils </a:t>
            </a:r>
            <a:r>
              <a:rPr lang="fr-FR" sz="1600" dirty="0" err="1"/>
              <a:t>alumni</a:t>
            </a:r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8500 profils </a:t>
            </a:r>
            <a:r>
              <a:rPr lang="fr-FR" sz="1600" dirty="0" err="1"/>
              <a:t>alumni</a:t>
            </a:r>
            <a:r>
              <a:rPr lang="fr-FR" sz="1600" dirty="0"/>
              <a:t> PhD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Ratio PhD: 6,1%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80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9A6E8A-6CAF-CF54-4EE4-E42E4FAEC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12</a:t>
            </a:fld>
            <a:endParaRPr lang="fr-FR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65808F28-2923-9A06-FFC0-D34C3A001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395" y="3776701"/>
            <a:ext cx="10515600" cy="21426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000" dirty="0"/>
              <a:t>Le panel</a:t>
            </a:r>
          </a:p>
          <a:p>
            <a:pPr marL="0" indent="0">
              <a:buNone/>
            </a:pPr>
            <a:r>
              <a:rPr lang="fr-FR" sz="1600" dirty="0"/>
              <a:t>Nous avons identifié le panel en étudiant les employeurs des Alumni de nombreuses Universités et Ecoles d’Ingénieurs. Le Lecteur pourra consulter nos sites </a:t>
            </a:r>
          </a:p>
          <a:p>
            <a:pPr lvl="1"/>
            <a:r>
              <a:rPr lang="fr-FR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Profils PhD en entreprises </a:t>
            </a:r>
            <a:endParaRPr lang="fr-FR" sz="1600" dirty="0"/>
          </a:p>
          <a:p>
            <a:pPr lvl="1"/>
            <a:r>
              <a:rPr lang="fr-FR" sz="16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Ecoles d’ingénieurs sur LinkedIn</a:t>
            </a:r>
            <a:endParaRPr lang="fr-FR" sz="1600" dirty="0"/>
          </a:p>
          <a:p>
            <a:r>
              <a:rPr lang="fr-FR" sz="1600" dirty="0"/>
              <a:t>Nous enrichissons régulièrement le panel</a:t>
            </a:r>
          </a:p>
          <a:p>
            <a:r>
              <a:rPr lang="fr-FR" sz="1600" dirty="0"/>
              <a:t>Le Lecteur peut très aisément ajouter des entreprises de son choix.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718955AC-235F-DA6F-89BB-D5AED89BC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063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75636-AC43-D29A-969D-6B6846884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2240EA-73BB-045B-1B44-41546BE53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27" y="528291"/>
            <a:ext cx="11135957" cy="671217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Panel grandes entreprises </a:t>
            </a:r>
            <a:br>
              <a:rPr lang="fr-FR" sz="2800" dirty="0"/>
            </a:br>
            <a:r>
              <a:rPr lang="fr-FR" sz="2800" dirty="0"/>
              <a:t>classification par grands secteurs d’activité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4FFDC66-42F9-EDEA-E652-E39AF09ED177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FCC0A0-8E51-F5B4-6E1B-718AB195B859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8AE13F8-3C53-2F9C-3D7E-454C29519167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graphicFrame>
        <p:nvGraphicFramePr>
          <p:cNvPr id="11" name="Espace réservé du contenu 3">
            <a:extLst>
              <a:ext uri="{FF2B5EF4-FFF2-40B4-BE49-F238E27FC236}">
                <a16:creationId xmlns:a16="http://schemas.microsoft.com/office/drawing/2014/main" id="{913168F9-07C8-6A2C-351F-B64585BD8D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585299"/>
              </p:ext>
            </p:extLst>
          </p:nvPr>
        </p:nvGraphicFramePr>
        <p:xfrm>
          <a:off x="1834487" y="1992850"/>
          <a:ext cx="8523025" cy="233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5083">
                  <a:extLst>
                    <a:ext uri="{9D8B030D-6E8A-4147-A177-3AD203B41FA5}">
                      <a16:colId xmlns:a16="http://schemas.microsoft.com/office/drawing/2014/main" val="1695792735"/>
                    </a:ext>
                  </a:extLst>
                </a:gridCol>
                <a:gridCol w="1200932">
                  <a:extLst>
                    <a:ext uri="{9D8B030D-6E8A-4147-A177-3AD203B41FA5}">
                      <a16:colId xmlns:a16="http://schemas.microsoft.com/office/drawing/2014/main" val="1056346029"/>
                    </a:ext>
                  </a:extLst>
                </a:gridCol>
                <a:gridCol w="1407650">
                  <a:extLst>
                    <a:ext uri="{9D8B030D-6E8A-4147-A177-3AD203B41FA5}">
                      <a16:colId xmlns:a16="http://schemas.microsoft.com/office/drawing/2014/main" val="1330868110"/>
                    </a:ext>
                  </a:extLst>
                </a:gridCol>
                <a:gridCol w="1680914">
                  <a:extLst>
                    <a:ext uri="{9D8B030D-6E8A-4147-A177-3AD203B41FA5}">
                      <a16:colId xmlns:a16="http://schemas.microsoft.com/office/drawing/2014/main" val="4061831049"/>
                    </a:ext>
                  </a:extLst>
                </a:gridCol>
                <a:gridCol w="1508446">
                  <a:extLst>
                    <a:ext uri="{9D8B030D-6E8A-4147-A177-3AD203B41FA5}">
                      <a16:colId xmlns:a16="http://schemas.microsoft.com/office/drawing/2014/main" val="1126638540"/>
                    </a:ext>
                  </a:extLst>
                </a:gridCol>
              </a:tblGrid>
              <a:tr h="48214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Grands secteurs d’activité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Grandes</a:t>
                      </a:r>
                    </a:p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Alumni </a:t>
                      </a:r>
                    </a:p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320546"/>
                  </a:ext>
                </a:extLst>
              </a:tr>
              <a:tr h="286109"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Banques, assurances, conseil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146863"/>
                  </a:ext>
                </a:extLst>
              </a:tr>
              <a:tr h="286109"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Numérique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895307"/>
                  </a:ext>
                </a:extLst>
              </a:tr>
              <a:tr h="286109">
                <a:tc>
                  <a:txBody>
                    <a:bodyPr/>
                    <a:lstStyle/>
                    <a:p>
                      <a:r>
                        <a:rPr lang="fr-FR" sz="1200" dirty="0"/>
                        <a:t>Transports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900634"/>
                  </a:ext>
                </a:extLst>
              </a:tr>
              <a:tr h="286109">
                <a:tc>
                  <a:txBody>
                    <a:bodyPr/>
                    <a:lstStyle/>
                    <a:p>
                      <a:r>
                        <a:rPr lang="fr-FR" sz="1200" dirty="0"/>
                        <a:t>Energie, environnement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6,8%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83961"/>
                  </a:ext>
                </a:extLst>
              </a:tr>
              <a:tr h="352737">
                <a:tc>
                  <a:txBody>
                    <a:bodyPr/>
                    <a:lstStyle/>
                    <a:p>
                      <a:r>
                        <a:rPr lang="fr-FR" sz="1200" dirty="0"/>
                        <a:t>Chimie, pharma, biotech, cosmétique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11,1%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580658"/>
                  </a:ext>
                </a:extLst>
              </a:tr>
              <a:tr h="352737">
                <a:tc>
                  <a:txBody>
                    <a:bodyPr/>
                    <a:lstStyle/>
                    <a:p>
                      <a:r>
                        <a:rPr lang="fr-FR" sz="1200" dirty="0"/>
                        <a:t>Industries variées, ingénierie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474598"/>
                  </a:ext>
                </a:extLst>
              </a:tr>
            </a:tbl>
          </a:graphicData>
        </a:graphic>
      </p:graphicFrame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74AC75-B576-78EE-73B1-16B7CE17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13</a:t>
            </a:fld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A9E3BB7-6594-DB5B-AB79-7E0D690F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863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CE957-9599-6A1F-F64A-A4462719C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2C79E8-C43A-9E7F-4F44-FA7B06200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6087" y="187913"/>
            <a:ext cx="8019826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 </a:t>
            </a:r>
            <a:br>
              <a:rPr lang="fr-FR" sz="2800" dirty="0"/>
            </a:br>
            <a:r>
              <a:rPr lang="fr-FR" sz="2800" dirty="0"/>
              <a:t> secteurs: banques, assurances, conseils (1/2)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A81CAE5-9AF3-E4E0-29BF-6D66A6C478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6596934"/>
              </p:ext>
            </p:extLst>
          </p:nvPr>
        </p:nvGraphicFramePr>
        <p:xfrm>
          <a:off x="5164101" y="1193029"/>
          <a:ext cx="6819918" cy="5008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9610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121316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745357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433635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23991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Entreprises</a:t>
                      </a:r>
                    </a:p>
                    <a:p>
                      <a:pPr algn="ctr"/>
                      <a:r>
                        <a:rPr lang="fr-FR" sz="1400" dirty="0"/>
                        <a:t>Liens  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Entreprises</a:t>
                      </a:r>
                    </a:p>
                    <a:p>
                      <a:pPr algn="ctr"/>
                      <a:r>
                        <a:rPr lang="fr-FR" sz="1400" dirty="0"/>
                        <a:t>Liens 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BNP Paribas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Bpifrance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Crédit Agricole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Crédit Mutuel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Groupe BPCE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Banque de 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9"/>
                        </a:rPr>
                        <a:t>Société Générale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BNP Paribas CIB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AXA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2"/>
                        </a:rPr>
                        <a:t>AG2R LA MONDIALE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Groupe Caisse des Dépôts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KPMG France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LCL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HSBC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La Banque Postale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8"/>
                        </a:rPr>
                        <a:t>EFOR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Deloitte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MAIF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1"/>
                        </a:rPr>
                        <a:t>EY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Scalian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Allianz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4"/>
                        </a:rPr>
                        <a:t>Desjardins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PwC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PwC France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KPMG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7"/>
                        </a:rPr>
                        <a:t>Devoteam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8"/>
                        </a:rPr>
                        <a:t>Accenture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9"/>
                        </a:rPr>
                        <a:t>CIC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0"/>
                        </a:rPr>
                        <a:t>Crédit Mutuel Arkéa 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1"/>
                        </a:rPr>
                        <a:t>Amundi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5683579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2"/>
                        </a:rPr>
                        <a:t>Crédit Agricole CIB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3"/>
                        </a:rPr>
                        <a:t>CNP Assurances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9762030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4"/>
                        </a:rPr>
                        <a:t>Natixis Corporate &amp; Investment Banking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5"/>
                        </a:rPr>
                        <a:t>BNP Paribas Cardif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030891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6"/>
                        </a:rPr>
                        <a:t>AXA en 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6938308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6C30D8A8-4FA6-6526-48D1-EEA320ED2BBC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DF3D6CF-A27B-3A1E-AFEF-E575625EB8D9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0FEE181-BAAA-B608-65E7-21C9C0B58BE0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FC7BE14-B6B9-927D-9A2C-8961B39D6687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D28B3D-DC88-B80A-93AF-666627493D42}"/>
              </a:ext>
            </a:extLst>
          </p:cNvPr>
          <p:cNvSpPr txBox="1"/>
          <p:nvPr/>
        </p:nvSpPr>
        <p:spPr>
          <a:xfrm>
            <a:off x="494853" y="1028343"/>
            <a:ext cx="43998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Nous identifions un panel de 35 Grandes Entreprises avec chacune plus de 300 Employés, Alumni des 15 Universités.</a:t>
            </a:r>
          </a:p>
          <a:p>
            <a:r>
              <a:rPr lang="fr-FR" sz="1600" dirty="0"/>
              <a:t>Dans la diapo suivante, nous complétons</a:t>
            </a:r>
          </a:p>
          <a:p>
            <a:r>
              <a:rPr lang="fr-FR" sz="1600" dirty="0"/>
              <a:t>le tableau avec le lien vers les profils PhD, et les ratio PhD.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37 Grandes Entreprises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37.000 profils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800 profils PhD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ratio PhD de 2,1%</a:t>
            </a:r>
          </a:p>
          <a:p>
            <a:endParaRPr lang="fr-FR" sz="1600" dirty="0"/>
          </a:p>
          <a:p>
            <a:r>
              <a:rPr lang="fr-FR" sz="1600" dirty="0"/>
              <a:t>Pour chaque entreprise nous faisons le lien vers les profils de ses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Universités.</a:t>
            </a:r>
          </a:p>
          <a:p>
            <a:r>
              <a:rPr lang="fr-FR" sz="1600" dirty="0"/>
              <a:t>LinkedIn publie les Universités par ordre décroissant des profils </a:t>
            </a:r>
            <a:r>
              <a:rPr lang="fr-FR" sz="1600" dirty="0" err="1"/>
              <a:t>alumni</a:t>
            </a:r>
            <a:r>
              <a:rPr lang="fr-FR" sz="1600" dirty="0"/>
              <a:t>  employés et indique le nombre pour le TOP 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EB2C4E0-3C5D-75A5-BAAD-5A054AB26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14</a:t>
            </a:fld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AF2F6FD7-6B0C-698B-5283-07008CC7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031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FF7DB-245F-9721-C69B-90761F9D7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107892-6DE1-2388-75AD-8ADE416CE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6087" y="187913"/>
            <a:ext cx="8019826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 </a:t>
            </a:r>
            <a:br>
              <a:rPr lang="fr-FR" sz="2800" dirty="0"/>
            </a:br>
            <a:r>
              <a:rPr lang="fr-FR" sz="2800" dirty="0"/>
              <a:t> secteurs: banques, assurances, conseils (2/2)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8284653-E14B-59C6-6EAB-15C70CEDED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466462"/>
              </p:ext>
            </p:extLst>
          </p:nvPr>
        </p:nvGraphicFramePr>
        <p:xfrm>
          <a:off x="182880" y="1131677"/>
          <a:ext cx="11693563" cy="4917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802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118796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054249">
                  <a:extLst>
                    <a:ext uri="{9D8B030D-6E8A-4147-A177-3AD203B41FA5}">
                      <a16:colId xmlns:a16="http://schemas.microsoft.com/office/drawing/2014/main" val="4280442885"/>
                    </a:ext>
                  </a:extLst>
                </a:gridCol>
                <a:gridCol w="806824">
                  <a:extLst>
                    <a:ext uri="{9D8B030D-6E8A-4147-A177-3AD203B41FA5}">
                      <a16:colId xmlns:a16="http://schemas.microsoft.com/office/drawing/2014/main" val="3387125955"/>
                    </a:ext>
                  </a:extLst>
                </a:gridCol>
                <a:gridCol w="753035">
                  <a:extLst>
                    <a:ext uri="{9D8B030D-6E8A-4147-A177-3AD203B41FA5}">
                      <a16:colId xmlns:a16="http://schemas.microsoft.com/office/drawing/2014/main" val="2845519826"/>
                    </a:ext>
                  </a:extLst>
                </a:gridCol>
                <a:gridCol w="1742739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194099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  <a:gridCol w="922197">
                  <a:extLst>
                    <a:ext uri="{9D8B030D-6E8A-4147-A177-3AD203B41FA5}">
                      <a16:colId xmlns:a16="http://schemas.microsoft.com/office/drawing/2014/main" val="3176009717"/>
                    </a:ext>
                  </a:extLst>
                </a:gridCol>
                <a:gridCol w="760446">
                  <a:extLst>
                    <a:ext uri="{9D8B030D-6E8A-4147-A177-3AD203B41FA5}">
                      <a16:colId xmlns:a16="http://schemas.microsoft.com/office/drawing/2014/main" val="1452800340"/>
                    </a:ext>
                  </a:extLst>
                </a:gridCol>
                <a:gridCol w="1157376">
                  <a:extLst>
                    <a:ext uri="{9D8B030D-6E8A-4147-A177-3AD203B41FA5}">
                      <a16:colId xmlns:a16="http://schemas.microsoft.com/office/drawing/2014/main" val="204078449"/>
                    </a:ext>
                  </a:extLst>
                </a:gridCol>
              </a:tblGrid>
              <a:tr h="23991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BNP Paribas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Bpifrance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Crédit Agricole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9"/>
                        </a:rPr>
                        <a:t>Crédit Mutuel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Groupe BPCE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2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Banque de 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Société Générale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BNP Paribas CIB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AXA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1"/>
                        </a:rPr>
                        <a:t>AG2R LA MONDIALE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Groupe Caisse des Dépôts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KPMG France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7"/>
                        </a:rPr>
                        <a:t>LCL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9"/>
                        </a:rPr>
                        <a:t>HSBC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1"/>
                        </a:rPr>
                        <a:t>La Banque Postale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3"/>
                        </a:rPr>
                        <a:t>EFOR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5"/>
                        </a:rPr>
                        <a:t>Deloitte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7"/>
                        </a:rPr>
                        <a:t>MAIF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8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9"/>
                        </a:rPr>
                        <a:t>EY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1"/>
                        </a:rPr>
                        <a:t>Scalian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2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3"/>
                        </a:rPr>
                        <a:t>Allianz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4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5"/>
                        </a:rPr>
                        <a:t>Desjardins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6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7"/>
                        </a:rPr>
                        <a:t>PwC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8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9"/>
                        </a:rPr>
                        <a:t>PwC 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0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KPMG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1"/>
                        </a:rPr>
                        <a:t>Devoteam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3"/>
                        </a:rPr>
                        <a:t>Accenture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5"/>
                        </a:rPr>
                        <a:t>CIC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7"/>
                        </a:rPr>
                        <a:t>Crédit Mutuel Arkéa 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9"/>
                        </a:rPr>
                        <a:t>Amundi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5683579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1"/>
                        </a:rPr>
                        <a:t>Crédit Agricole CIB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3"/>
                        </a:rPr>
                        <a:t>CNP Assurances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9762030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5"/>
                        </a:rPr>
                        <a:t>Natixis Corporate &amp; Invest</a:t>
                      </a: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</a:rPr>
                        <a:t>ment B…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7"/>
                        </a:rPr>
                        <a:t>BNP Paribas Cardif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8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030891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9"/>
                        </a:rPr>
                        <a:t>AXA en 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6938308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EE235B19-E673-ED45-F73A-60749DF0E61E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231A9D7-7C5E-93EA-56B7-684677D701ED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3EACF16-04C7-3D41-9408-D5AF8719F70F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A9D3BC-9132-8F54-6BC7-A046D4C4698F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DEA1AE2-B9FC-C271-1E22-072105C79FC6}"/>
              </a:ext>
            </a:extLst>
          </p:cNvPr>
          <p:cNvSpPr txBox="1"/>
          <p:nvPr/>
        </p:nvSpPr>
        <p:spPr>
          <a:xfrm>
            <a:off x="2834993" y="6121261"/>
            <a:ext cx="6813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PhD moyen: 7,0%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du ratio suivant les entreprises: 0% à 8,7%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D62FA31-B96D-0E72-7B57-DC14C0E4B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15</a:t>
            </a:fld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DE05B156-7FED-DE56-A471-83D605F33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150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7188E-984A-0221-884C-EB5A45E93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B67C2C-A8A3-5953-08B7-A6DE8921F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6087" y="187913"/>
            <a:ext cx="8019826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 </a:t>
            </a:r>
            <a:br>
              <a:rPr lang="fr-FR" sz="2800" dirty="0"/>
            </a:br>
            <a:r>
              <a:rPr lang="fr-FR" sz="2800" dirty="0"/>
              <a:t>secteurs «  numérique » (1/2)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4A8AA4F2-B528-C924-BB19-F353B6313C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793264"/>
              </p:ext>
            </p:extLst>
          </p:nvPr>
        </p:nvGraphicFramePr>
        <p:xfrm>
          <a:off x="5862117" y="1205642"/>
          <a:ext cx="5168676" cy="3916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675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097924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484555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086522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23991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Entreprises</a:t>
                      </a:r>
                    </a:p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Liens  Employés</a:t>
                      </a:r>
                    </a:p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Employés</a:t>
                      </a:r>
                    </a:p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Entreprises</a:t>
                      </a:r>
                    </a:p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Liens Employés</a:t>
                      </a:r>
                    </a:p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Employés</a:t>
                      </a:r>
                    </a:p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Alumni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"/>
                        </a:rPr>
                        <a:t>Capgemini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"/>
                        </a:rPr>
                        <a:t>Dassault Systèmes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5"/>
                        </a:rPr>
                        <a:t>Orange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6"/>
                        </a:rPr>
                        <a:t>IBM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7"/>
                        </a:rPr>
                        <a:t>Thales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8"/>
                        </a:rPr>
                        <a:t>Google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9"/>
                        </a:rPr>
                        <a:t>Sopra Steria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0"/>
                        </a:rPr>
                        <a:t>Sogeti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1"/>
                        </a:rPr>
                        <a:t>CGI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2"/>
                        </a:rPr>
                        <a:t>Ubisoft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3"/>
                        </a:rPr>
                        <a:t>Amazon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4"/>
                        </a:rPr>
                        <a:t>Microsoft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5"/>
                        </a:rPr>
                        <a:t>Orange Business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6"/>
                        </a:rPr>
                        <a:t>SFR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7"/>
                        </a:rPr>
                        <a:t>Akkodis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8"/>
                        </a:rPr>
                        <a:t>Apple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9"/>
                        </a:rPr>
                        <a:t>Atos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0"/>
                        </a:rPr>
                        <a:t>Astek 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1"/>
                        </a:rPr>
                        <a:t>Inetum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2"/>
                        </a:rPr>
                        <a:t>Eviden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3"/>
                        </a:rPr>
                        <a:t>Groupe SII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4"/>
                        </a:rPr>
                        <a:t>SAP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5"/>
                        </a:rPr>
                        <a:t>Amadeus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6"/>
                        </a:rPr>
                        <a:t>CS 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7"/>
                        </a:rPr>
                        <a:t>Expleo Group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8"/>
                        </a:rPr>
                        <a:t>Meta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9"/>
                        </a:rPr>
                        <a:t>Bouygues Telecom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0"/>
                        </a:rPr>
                        <a:t>Nokia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C364123A-9C60-2692-6B12-BEDD75870C4B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D6C9ED5-C826-70D3-12F4-B99D2A6AF2F5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F9C1E4B-A375-3203-492E-DDEB0347CDE1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7F5FAC-1D8F-85A8-3D91-13EE397E4CC6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92D1277-0ABB-C03E-13BE-D8B287C86AD3}"/>
              </a:ext>
            </a:extLst>
          </p:cNvPr>
          <p:cNvSpPr txBox="1"/>
          <p:nvPr/>
        </p:nvSpPr>
        <p:spPr>
          <a:xfrm>
            <a:off x="237325" y="1205642"/>
            <a:ext cx="54129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Nous identifions un panel de 28 Grandes Entreprises du secteur « Numérique » avec chacune plus de 300 Employés, Alumni des 15 Universités.</a:t>
            </a:r>
          </a:p>
          <a:p>
            <a:r>
              <a:rPr lang="fr-FR" sz="1600" dirty="0"/>
              <a:t>Dans la diapo suivante, nous complétons avec le lien vers les profils PhD, et les ratios PhD.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28 Grandes Entreprises du secteur numérique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30.000 profils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2100 profils PhD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ratio PhD de 7%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275D6B-42B8-69B8-24D6-681951E04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16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84F8AE4-6872-6167-E732-276DBB01EF24}"/>
              </a:ext>
            </a:extLst>
          </p:cNvPr>
          <p:cNvSpPr txBox="1"/>
          <p:nvPr/>
        </p:nvSpPr>
        <p:spPr>
          <a:xfrm>
            <a:off x="314892" y="3967609"/>
            <a:ext cx="50746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Pour chaque entreprise nous faisons le lien vers les profils de ses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Universités.</a:t>
            </a:r>
          </a:p>
          <a:p>
            <a:r>
              <a:rPr lang="fr-FR" sz="1600" dirty="0"/>
              <a:t>LinkedIn publie les Universités par ordre décroissant des profils </a:t>
            </a:r>
            <a:r>
              <a:rPr lang="fr-FR" sz="1600" dirty="0" err="1"/>
              <a:t>alumni</a:t>
            </a:r>
            <a:r>
              <a:rPr lang="fr-FR" sz="1600" dirty="0"/>
              <a:t>  employés et indique le nombre pour le TOP 5.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7712208F-FC23-FB6A-013D-32BD8F359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187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BEDDD-F264-316A-709D-175CF39F1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EDE8E3-A5E5-E205-16A5-30BC32B3E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6087" y="288172"/>
            <a:ext cx="8019826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 </a:t>
            </a:r>
            <a:br>
              <a:rPr lang="fr-FR" sz="2800" dirty="0"/>
            </a:br>
            <a:r>
              <a:rPr lang="fr-FR" sz="2800" dirty="0"/>
              <a:t>secteurs « numérique » (2/2)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1FC42AC4-B34B-3BDA-FF20-D48B6BA814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91261"/>
              </p:ext>
            </p:extLst>
          </p:nvPr>
        </p:nvGraphicFramePr>
        <p:xfrm>
          <a:off x="1291860" y="1225302"/>
          <a:ext cx="10366739" cy="3916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193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049684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881466">
                  <a:extLst>
                    <a:ext uri="{9D8B030D-6E8A-4147-A177-3AD203B41FA5}">
                      <a16:colId xmlns:a16="http://schemas.microsoft.com/office/drawing/2014/main" val="1725039272"/>
                    </a:ext>
                  </a:extLst>
                </a:gridCol>
                <a:gridCol w="871382">
                  <a:extLst>
                    <a:ext uri="{9D8B030D-6E8A-4147-A177-3AD203B41FA5}">
                      <a16:colId xmlns:a16="http://schemas.microsoft.com/office/drawing/2014/main" val="3354033486"/>
                    </a:ext>
                  </a:extLst>
                </a:gridCol>
                <a:gridCol w="1029745">
                  <a:extLst>
                    <a:ext uri="{9D8B030D-6E8A-4147-A177-3AD203B41FA5}">
                      <a16:colId xmlns:a16="http://schemas.microsoft.com/office/drawing/2014/main" val="21471601"/>
                    </a:ext>
                  </a:extLst>
                </a:gridCol>
                <a:gridCol w="1687825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086730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  <a:gridCol w="685198">
                  <a:extLst>
                    <a:ext uri="{9D8B030D-6E8A-4147-A177-3AD203B41FA5}">
                      <a16:colId xmlns:a16="http://schemas.microsoft.com/office/drawing/2014/main" val="178289839"/>
                    </a:ext>
                  </a:extLst>
                </a:gridCol>
                <a:gridCol w="730347">
                  <a:extLst>
                    <a:ext uri="{9D8B030D-6E8A-4147-A177-3AD203B41FA5}">
                      <a16:colId xmlns:a16="http://schemas.microsoft.com/office/drawing/2014/main" val="3106331683"/>
                    </a:ext>
                  </a:extLst>
                </a:gridCol>
                <a:gridCol w="696169">
                  <a:extLst>
                    <a:ext uri="{9D8B030D-6E8A-4147-A177-3AD203B41FA5}">
                      <a16:colId xmlns:a16="http://schemas.microsoft.com/office/drawing/2014/main" val="1846605548"/>
                    </a:ext>
                  </a:extLst>
                </a:gridCol>
              </a:tblGrid>
              <a:tr h="35441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Capgemini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Dassault Systèmes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Orange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9"/>
                        </a:rPr>
                        <a:t>IBM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Thales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2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Google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Sopra Steria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Sogeti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CGI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1"/>
                        </a:rPr>
                        <a:t>Ubisoft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Amazon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Microsoft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7"/>
                        </a:rPr>
                        <a:t>Orange Business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9"/>
                        </a:rPr>
                        <a:t>SFR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1"/>
                        </a:rPr>
                        <a:t>Akkodis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3"/>
                        </a:rPr>
                        <a:t>Apple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5"/>
                        </a:rPr>
                        <a:t>Atos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7"/>
                        </a:rPr>
                        <a:t>Astek 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8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9"/>
                        </a:rPr>
                        <a:t>Inetum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1"/>
                        </a:rPr>
                        <a:t>Eviden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2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3"/>
                        </a:rPr>
                        <a:t>Groupe SII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5"/>
                        </a:rPr>
                        <a:t>SAP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6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7"/>
                        </a:rPr>
                        <a:t>Amadeus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9"/>
                        </a:rPr>
                        <a:t>CS 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0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1"/>
                        </a:rPr>
                        <a:t>Expleo 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3"/>
                        </a:rPr>
                        <a:t>Meta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5"/>
                        </a:rPr>
                        <a:t>Bouygues Telecom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7"/>
                        </a:rPr>
                        <a:t>Nokia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65B5C9F-6EFF-BE59-0CB6-956D8D7B9BD8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B396CD-7819-99E9-D33A-838756DBA3A6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B264794-C5BA-D5A6-ABF0-615234A175DB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8D26B37-0B7E-E8FD-9AAF-309B22E0461C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C4A64F0-BCFF-6FD7-BFC8-163787D7F6C2}"/>
              </a:ext>
            </a:extLst>
          </p:cNvPr>
          <p:cNvSpPr txBox="1"/>
          <p:nvPr/>
        </p:nvSpPr>
        <p:spPr>
          <a:xfrm>
            <a:off x="2834993" y="5508075"/>
            <a:ext cx="6813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PhD moyen: 7,0%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du ratio suivant les entreprises: 1,5% à 19,7%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8752108-1B4D-525E-15CD-3DFAF6981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17</a:t>
            </a:fld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52183EF4-82F9-AF39-B326-231B05581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523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C6209-F80A-0D47-6997-D079B2E5F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DBFDD0-9AFC-862E-E29E-30DE09AA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342" y="102117"/>
            <a:ext cx="10188388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 </a:t>
            </a:r>
            <a:br>
              <a:rPr lang="fr-FR" sz="2800" dirty="0"/>
            </a:br>
            <a:r>
              <a:rPr lang="fr-FR" sz="2800" dirty="0"/>
              <a:t>secteurs « Transports » (1/2)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4E051591-B04B-270F-BB50-96C813ED0B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362404"/>
              </p:ext>
            </p:extLst>
          </p:nvPr>
        </p:nvGraphicFramePr>
        <p:xfrm>
          <a:off x="5653202" y="1446813"/>
          <a:ext cx="6160426" cy="3665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428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308590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769407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295001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23991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Safran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Michelin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Airbus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Valeo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Groupe SNCF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Airbus Defence and Space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9"/>
                        </a:rPr>
                        <a:t>La Poste Groupe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ArianeGroup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SNCF Réseau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2"/>
                        </a:rPr>
                        <a:t>Volvo 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Alstom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Thales Alenia Space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Renault Group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RATPgroup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SNCF Voyageurs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8"/>
                        </a:rPr>
                        <a:t>Dassault Aviation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Air 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CEVA Logsitics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1"/>
                        </a:rPr>
                        <a:t>Airbus Helicopters 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Continental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Naval Group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4"/>
                        </a:rPr>
                        <a:t>Daher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Stellantis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FORVIA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7"/>
                        </a:rPr>
                        <a:t>CMA CGM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17C54179-41FB-8D02-54EE-3FBF21707CFA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CA5C2E6-442D-8B47-90AC-D4865D8F58E5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7E1C175-720B-F37C-9D13-109F8EBFF972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592D6E2-D2AA-96AC-C07B-B3F0B306D36A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77ED62B-9FF0-9B74-BE0B-6138832D0719}"/>
              </a:ext>
            </a:extLst>
          </p:cNvPr>
          <p:cNvSpPr txBox="1"/>
          <p:nvPr/>
        </p:nvSpPr>
        <p:spPr>
          <a:xfrm>
            <a:off x="378372" y="1028343"/>
            <a:ext cx="451635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Nous identifions un panel de 28 Grandes Entreprises des secteur « Transports » avec chacune plus de 300 Employés, Alumni des 15 Universités.</a:t>
            </a:r>
          </a:p>
          <a:p>
            <a:r>
              <a:rPr lang="fr-FR" sz="1600" dirty="0"/>
              <a:t>Dans la diapo suivante, nous complétons</a:t>
            </a:r>
          </a:p>
          <a:p>
            <a:r>
              <a:rPr lang="fr-FR" sz="1600" dirty="0"/>
              <a:t>avec le lien vers les profils PhD, et les ratios PhD.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25 Grandes Entreprises des secteurs « Transports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23.000 profils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1200 profils PhD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ratio PhD moyen: 5,1%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8E70D2-C161-320C-4ADB-255E4CD8F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18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328BF98-B2F6-9B6A-27BE-CC6775D64D92}"/>
              </a:ext>
            </a:extLst>
          </p:cNvPr>
          <p:cNvSpPr txBox="1"/>
          <p:nvPr/>
        </p:nvSpPr>
        <p:spPr>
          <a:xfrm>
            <a:off x="283361" y="4397712"/>
            <a:ext cx="50746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Pour chaque entreprise nous faisons le lien vers les profils de ses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Universités.</a:t>
            </a:r>
          </a:p>
          <a:p>
            <a:r>
              <a:rPr lang="fr-FR" sz="1600" dirty="0"/>
              <a:t>LinkedIn publie les Universités par ordre décroissant des profils </a:t>
            </a:r>
            <a:r>
              <a:rPr lang="fr-FR" sz="1600" dirty="0" err="1"/>
              <a:t>alumni</a:t>
            </a:r>
            <a:r>
              <a:rPr lang="fr-FR" sz="1600" dirty="0"/>
              <a:t>  employés et indique le nombre pour le TOP 5.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46B2DEAC-5791-4805-F9EC-B4E6EC549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407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A3272-5F41-46EE-A894-8812A4826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930659-EB25-8204-9D68-5A15E7B7C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997" y="331521"/>
            <a:ext cx="10188388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 </a:t>
            </a:r>
            <a:br>
              <a:rPr lang="fr-FR" sz="2800" dirty="0"/>
            </a:br>
            <a:r>
              <a:rPr lang="fr-FR" sz="2800" dirty="0"/>
              <a:t> secteurs « Transports » (2/2)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19E74E46-3841-91BD-4541-E171475EB9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885651"/>
              </p:ext>
            </p:extLst>
          </p:nvPr>
        </p:nvGraphicFramePr>
        <p:xfrm>
          <a:off x="971548" y="1446813"/>
          <a:ext cx="10868028" cy="3665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419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017937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017937">
                  <a:extLst>
                    <a:ext uri="{9D8B030D-6E8A-4147-A177-3AD203B41FA5}">
                      <a16:colId xmlns:a16="http://schemas.microsoft.com/office/drawing/2014/main" val="1340035677"/>
                    </a:ext>
                  </a:extLst>
                </a:gridCol>
                <a:gridCol w="1017937">
                  <a:extLst>
                    <a:ext uri="{9D8B030D-6E8A-4147-A177-3AD203B41FA5}">
                      <a16:colId xmlns:a16="http://schemas.microsoft.com/office/drawing/2014/main" val="645962118"/>
                    </a:ext>
                  </a:extLst>
                </a:gridCol>
                <a:gridCol w="870722">
                  <a:extLst>
                    <a:ext uri="{9D8B030D-6E8A-4147-A177-3AD203B41FA5}">
                      <a16:colId xmlns:a16="http://schemas.microsoft.com/office/drawing/2014/main" val="3928854653"/>
                    </a:ext>
                  </a:extLst>
                </a:gridCol>
                <a:gridCol w="1743075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1024485988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290351980"/>
                    </a:ext>
                  </a:extLst>
                </a:gridCol>
                <a:gridCol w="1007365">
                  <a:extLst>
                    <a:ext uri="{9D8B030D-6E8A-4147-A177-3AD203B41FA5}">
                      <a16:colId xmlns:a16="http://schemas.microsoft.com/office/drawing/2014/main" val="12039773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Safran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Michelin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Airbus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9"/>
                        </a:rPr>
                        <a:t>Valeo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Groupe SNCF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Airbus Defence and Space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La Poste Groupe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ArianeGroup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SNCF Réseau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1"/>
                        </a:rPr>
                        <a:t>Volvo 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Alstom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Thales Alenia Space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7"/>
                        </a:rPr>
                        <a:t>Renault Group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9"/>
                        </a:rPr>
                        <a:t>RATPgroup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1"/>
                        </a:rPr>
                        <a:t>SNCF Voyageurs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3"/>
                        </a:rPr>
                        <a:t>Dassault Aviation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5"/>
                        </a:rPr>
                        <a:t>Air 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7"/>
                        </a:rPr>
                        <a:t>CEVA Logsitics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9"/>
                        </a:rPr>
                        <a:t>Airbus Helicopters 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1"/>
                        </a:rPr>
                        <a:t>Continental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3"/>
                        </a:rPr>
                        <a:t>Naval Group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5"/>
                        </a:rPr>
                        <a:t>Daher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7"/>
                        </a:rPr>
                        <a:t>Stellantis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9"/>
                        </a:rPr>
                        <a:t>FORVIA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1"/>
                        </a:rPr>
                        <a:t>CMA CGM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A4CF4B1-0965-9041-2867-17C12FF68DD0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7728A70-2FB3-5BBE-8346-8EC603FD4D24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2C6A106-3AAC-BCE8-DBA0-7988BA375B5F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7BDDB92-28F8-2E0D-8935-CADAE0FA3428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9280AC1-9ECA-8771-791E-44AA859EC23F}"/>
              </a:ext>
            </a:extLst>
          </p:cNvPr>
          <p:cNvSpPr txBox="1"/>
          <p:nvPr/>
        </p:nvSpPr>
        <p:spPr>
          <a:xfrm>
            <a:off x="2834993" y="5508075"/>
            <a:ext cx="6813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Ratio PhD moyen: 5,1%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Variation du ratio suivant les entreprises: 1,1% à 13,5%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EE8EDB5-99D9-F2BE-6987-DB888C04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19</a:t>
            </a:fld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D68F3A00-0148-3171-1978-D111C340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95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6A43C2-72DF-88BC-EE79-66F8F2C7F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397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Page LinkedIn d’une Université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5AEB2C-F460-970A-09E9-2C35C6998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fr-FR" sz="2000" dirty="0"/>
              <a:t>La page LinkedIn de l’Université fait le lien avec les «anciens élèves » (Alumni) qui indiquent sur leur profil avoir réalisé une de leurs formations à l’Université</a:t>
            </a:r>
          </a:p>
          <a:p>
            <a:r>
              <a:rPr lang="fr-FR" sz="2000" dirty="0"/>
              <a:t>Nous utilisons les fonctionnalités LinkedIn pour produire de l’information sur les Alumni et Alumni PhD</a:t>
            </a:r>
          </a:p>
          <a:p>
            <a:pPr lvl="1"/>
            <a:r>
              <a:rPr lang="fr-FR" sz="2000" dirty="0"/>
              <a:t>Localisation</a:t>
            </a:r>
          </a:p>
          <a:p>
            <a:pPr lvl="1"/>
            <a:r>
              <a:rPr lang="fr-FR" sz="2000" dirty="0"/>
              <a:t>Employeurs</a:t>
            </a:r>
          </a:p>
          <a:p>
            <a:pPr lvl="1"/>
            <a:r>
              <a:rPr lang="fr-FR" sz="2000" dirty="0"/>
              <a:t>Occupation</a:t>
            </a:r>
          </a:p>
          <a:p>
            <a:r>
              <a:rPr lang="fr-FR" sz="2000" dirty="0"/>
              <a:t>Nous filtrons les profils PhD par mot-clé et mettons en regard les différents résultats d’une part pour les Alumni, d’ autre part pour les Alumni PhD. ( Attention un Alumni PhD peut avoir réalisé son Master à l’Université Côte d’Azur et son PhD dans une autre Université).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21B7BC-A8CD-0DA2-B8F6-D9D962FEA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519379-3C45-D013-FEDB-0B73B819D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438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067C8-291B-A61F-C21A-2BDD05293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C9E5DB-94D2-7B27-2EC3-DB9E891BC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6087" y="187913"/>
            <a:ext cx="8019826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</a:t>
            </a:r>
            <a:br>
              <a:rPr lang="fr-FR" sz="2800" dirty="0"/>
            </a:br>
            <a:r>
              <a:rPr lang="fr-FR" sz="2800" dirty="0"/>
              <a:t>secteurs « Energie&amp; Environnement » (1/2)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6B0715E3-ACB6-1BB1-AFBB-DA4559155D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561059"/>
              </p:ext>
            </p:extLst>
          </p:nvPr>
        </p:nvGraphicFramePr>
        <p:xfrm>
          <a:off x="5164100" y="1193029"/>
          <a:ext cx="6589749" cy="3200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597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161307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849582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114263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23991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EDF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Bureau Veritas Group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TotalEnergies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Apave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Enedis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Equans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453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/>
                        </a:rPr>
                        <a:t>ENGIE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Ortec Group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Framatome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/>
                        </a:rPr>
                        <a:t>Vulcain Engineering Group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432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SUEZ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ENGIE Solutions France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Veolia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Dalkia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Eiffage Énergie Systèmes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/>
                        </a:rPr>
                        <a:t>GRDF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373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Equans France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SOCOTEC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Orano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/>
                        </a:rPr>
                        <a:t>GE Vernova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Réseau de Transport d'Electricité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43346625-4C7E-F652-CCF8-2A78D7A052B6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F42EA9A-A2F4-B077-181A-C2F4BFF92ACA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138D9E1-51B2-4DDA-37D4-AC08AFE71A83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BE299D-82CF-6986-883E-FCBE5DF79D8C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F3CFAB3-2121-E611-11C9-DA224961ECBB}"/>
              </a:ext>
            </a:extLst>
          </p:cNvPr>
          <p:cNvSpPr txBox="1"/>
          <p:nvPr/>
        </p:nvSpPr>
        <p:spPr>
          <a:xfrm>
            <a:off x="343558" y="1193029"/>
            <a:ext cx="4456579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Nous identifions un panel de 21 Grandes Entreprises avec chacune plus de 300 Employés, Alumni des 15 Universités.</a:t>
            </a:r>
          </a:p>
          <a:p>
            <a:r>
              <a:rPr lang="fr-FR" sz="1600" dirty="0"/>
              <a:t>Dans la diapo suivante, nous complétons</a:t>
            </a:r>
          </a:p>
          <a:p>
            <a:r>
              <a:rPr lang="fr-FR" sz="1600" dirty="0"/>
              <a:t>avec le lien vers les profils PhD, et les ratios PhD.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21 Grandes Entreprises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20.000 profils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1200 profils PhD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ratio PhD de 6,8%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57B117-C943-A24E-AC6E-BC0C15EFF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20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73751F2-F480-7FE2-BA55-7DAB92B7BFD2}"/>
              </a:ext>
            </a:extLst>
          </p:cNvPr>
          <p:cNvSpPr txBox="1"/>
          <p:nvPr/>
        </p:nvSpPr>
        <p:spPr>
          <a:xfrm>
            <a:off x="283361" y="4397712"/>
            <a:ext cx="50746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Pour chaque entreprise nous faisons le lien vers les profils de ses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Universités.</a:t>
            </a:r>
          </a:p>
          <a:p>
            <a:r>
              <a:rPr lang="fr-FR" sz="1600" dirty="0"/>
              <a:t>LinkedIn publie les Universités par ordre décroissant des profils </a:t>
            </a:r>
            <a:r>
              <a:rPr lang="fr-FR" sz="1600" dirty="0" err="1"/>
              <a:t>alumni</a:t>
            </a:r>
            <a:r>
              <a:rPr lang="fr-FR" sz="1600" dirty="0"/>
              <a:t>  employés et indique le nombre pour le TOP 5.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1B8AF959-F360-D283-A3FE-0DF8FE9C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386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006E9-3042-6EC8-2B0E-DFA41C8BB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30AE8-0CC9-5C9B-32B6-083585EBD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6087" y="187913"/>
            <a:ext cx="8019826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</a:t>
            </a:r>
            <a:br>
              <a:rPr lang="fr-FR" sz="2800" dirty="0"/>
            </a:br>
            <a:r>
              <a:rPr lang="fr-FR" sz="2800" dirty="0"/>
              <a:t>secteurs « Energie&amp; Environnement » (2/2)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D5E92E4B-E6EE-3C8A-5AA0-F5C2C35D53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5435330"/>
              </p:ext>
            </p:extLst>
          </p:nvPr>
        </p:nvGraphicFramePr>
        <p:xfrm>
          <a:off x="173646" y="1131677"/>
          <a:ext cx="10659669" cy="3200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343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915344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838948">
                  <a:extLst>
                    <a:ext uri="{9D8B030D-6E8A-4147-A177-3AD203B41FA5}">
                      <a16:colId xmlns:a16="http://schemas.microsoft.com/office/drawing/2014/main" val="3394283648"/>
                    </a:ext>
                  </a:extLst>
                </a:gridCol>
                <a:gridCol w="836909">
                  <a:extLst>
                    <a:ext uri="{9D8B030D-6E8A-4147-A177-3AD203B41FA5}">
                      <a16:colId xmlns:a16="http://schemas.microsoft.com/office/drawing/2014/main" val="3318545233"/>
                    </a:ext>
                  </a:extLst>
                </a:gridCol>
                <a:gridCol w="700372">
                  <a:extLst>
                    <a:ext uri="{9D8B030D-6E8A-4147-A177-3AD203B41FA5}">
                      <a16:colId xmlns:a16="http://schemas.microsoft.com/office/drawing/2014/main" val="2348234495"/>
                    </a:ext>
                  </a:extLst>
                </a:gridCol>
                <a:gridCol w="1726757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939430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  <a:gridCol w="763739">
                  <a:extLst>
                    <a:ext uri="{9D8B030D-6E8A-4147-A177-3AD203B41FA5}">
                      <a16:colId xmlns:a16="http://schemas.microsoft.com/office/drawing/2014/main" val="2806241418"/>
                    </a:ext>
                  </a:extLst>
                </a:gridCol>
                <a:gridCol w="695522">
                  <a:extLst>
                    <a:ext uri="{9D8B030D-6E8A-4147-A177-3AD203B41FA5}">
                      <a16:colId xmlns:a16="http://schemas.microsoft.com/office/drawing/2014/main" val="2443192809"/>
                    </a:ext>
                  </a:extLst>
                </a:gridCol>
                <a:gridCol w="885305">
                  <a:extLst>
                    <a:ext uri="{9D8B030D-6E8A-4147-A177-3AD203B41FA5}">
                      <a16:colId xmlns:a16="http://schemas.microsoft.com/office/drawing/2014/main" val="2633496180"/>
                    </a:ext>
                  </a:extLst>
                </a:gridCol>
              </a:tblGrid>
              <a:tr h="23991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EDF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Bureau Veritas Group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TotalEnergies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/>
                        </a:rPr>
                        <a:t>Apave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Enedis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Equans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ENGIE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Ortec Group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Framatome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/>
                        </a:rPr>
                        <a:t>Vulcain Engineering Group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SUEZ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ENGIE Solutions France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/>
                        </a:rPr>
                        <a:t>Veolia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/>
                        </a:rPr>
                        <a:t>Dalkia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/>
                        </a:rPr>
                        <a:t>Eiffage Énergie Systèmes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/>
                        </a:rPr>
                        <a:t>GRDF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Equans France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5"/>
                        </a:rPr>
                        <a:t>SOCOTEC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7"/>
                        </a:rPr>
                        <a:t>Orano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9"/>
                        </a:rPr>
                        <a:t>GE Vernova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1"/>
                        </a:rPr>
                        <a:t>Réseau de Transport d'Electricité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5CC7C0BB-5BDF-B525-CB44-A9CF50ED057D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C545695-F21E-CE40-7635-84B845565402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B5B0E88-1B7D-4FD3-B2C3-95E9DDF4051D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7DB4D54-D7A1-8F40-12B4-ABC0B0ECD72B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EA0CE75-FD88-7756-E6CA-BCE92A4307BA}"/>
              </a:ext>
            </a:extLst>
          </p:cNvPr>
          <p:cNvSpPr txBox="1"/>
          <p:nvPr/>
        </p:nvSpPr>
        <p:spPr>
          <a:xfrm>
            <a:off x="2742628" y="4619190"/>
            <a:ext cx="6813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PhD moyen: 6,8%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du ratio suivant les entreprises: 0,3% à 12,4%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E37CE8A-AF87-B524-518A-D05948F9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21</a:t>
            </a:fld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39C6476-2BCF-76F9-2B34-8309BF5B0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22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18E07-5E81-AA56-504D-F91EFD2BD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7465F9-25DA-18C2-AC45-1187B300C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52" y="173688"/>
            <a:ext cx="11135957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 </a:t>
            </a:r>
            <a:br>
              <a:rPr lang="fr-FR" sz="2800" dirty="0"/>
            </a:br>
            <a:r>
              <a:rPr lang="fr-FR" sz="2800" dirty="0"/>
              <a:t>secteurs : Chimie, Biotech, Pharma, Cosmétique (1/2)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6ED10BE6-EEC1-0875-A933-97767783FF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126668"/>
              </p:ext>
            </p:extLst>
          </p:nvPr>
        </p:nvGraphicFramePr>
        <p:xfrm>
          <a:off x="5823416" y="1193029"/>
          <a:ext cx="5865848" cy="3433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2378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025596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684798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233076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23991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Sanofi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Boehringer Ingelheim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L'Oréal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Merck 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bioMérieux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Bayer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9"/>
                        </a:rPr>
                        <a:t>Roche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Novo Nordisk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Servier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2"/>
                        </a:rPr>
                        <a:t>Arkema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GSK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Pfizer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Novartis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IPSEN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Laboratoires Pierre Fabre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8"/>
                        </a:rPr>
                        <a:t>Evotec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Thermo Fisher Scientific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Virbac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1"/>
                        </a:rPr>
                        <a:t>Air Liquide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dsm-firmenich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Eurofins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4"/>
                        </a:rPr>
                        <a:t>Delpharm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AstraZeneca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200DB5EB-6A16-62F7-B35D-9F892B37D55A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97A4CBD-268C-9446-1FE5-2D238970F065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BE1E922-0145-5315-0375-0E606AAAA881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C09F94A-8147-E144-0B1E-253C8CB8AFC1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4AFA2CA-1389-F46E-E87E-4A1ED7DF3A80}"/>
              </a:ext>
            </a:extLst>
          </p:cNvPr>
          <p:cNvSpPr txBox="1"/>
          <p:nvPr/>
        </p:nvSpPr>
        <p:spPr>
          <a:xfrm>
            <a:off x="502736" y="1193029"/>
            <a:ext cx="439987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Nous identifions un panel de 28 Grandes Entreprises avec chacune plus de 300 Employés, Alumni des 15 Universités.</a:t>
            </a:r>
          </a:p>
          <a:p>
            <a:r>
              <a:rPr lang="fr-FR" sz="1600" dirty="0"/>
              <a:t>Dans la diapo suivante, nous complétons</a:t>
            </a:r>
          </a:p>
          <a:p>
            <a:r>
              <a:rPr lang="fr-FR" sz="1600" dirty="0"/>
              <a:t>le tableau avec le lien vers les profils PhD, et les ratio PhD.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23 Grandes Entreprises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17.000 profils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1900 profils PhD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ratio PhD de 11,1%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556DDD0-40FE-699D-8A13-C98D11E6F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22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D24069E-8437-9A12-CA3B-2E1CB3FC2D22}"/>
              </a:ext>
            </a:extLst>
          </p:cNvPr>
          <p:cNvSpPr txBox="1"/>
          <p:nvPr/>
        </p:nvSpPr>
        <p:spPr>
          <a:xfrm>
            <a:off x="486218" y="4413478"/>
            <a:ext cx="50746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Pour chaque entreprise nous faisons le lien vers les profils de ses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Universités.</a:t>
            </a:r>
          </a:p>
          <a:p>
            <a:r>
              <a:rPr lang="fr-FR" sz="1600" dirty="0"/>
              <a:t>LinkedIn publie les Universités par ordre décroissant des profils </a:t>
            </a:r>
            <a:r>
              <a:rPr lang="fr-FR" sz="1600" dirty="0" err="1"/>
              <a:t>alumni</a:t>
            </a:r>
            <a:r>
              <a:rPr lang="fr-FR" sz="1600" dirty="0"/>
              <a:t>  employés et indique le nombre pour le TOP 5.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E01FE0BA-1CC9-236D-91D0-74C65D4B3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332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89C18-18A7-CFD9-EA17-805944F81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2FD039-BC75-8905-03BD-FF64D2460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52" y="173688"/>
            <a:ext cx="11135957" cy="656548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100" dirty="0"/>
              <a:t>Alumni &amp; Alumni PhD: panel grandes entreprises </a:t>
            </a:r>
            <a:br>
              <a:rPr lang="fr-FR" sz="3100" dirty="0"/>
            </a:br>
            <a:r>
              <a:rPr lang="fr-FR" sz="3100" dirty="0"/>
              <a:t>secteurs Chimie, Biotech, Pharma, Cosmétique (2/2</a:t>
            </a:r>
            <a:r>
              <a:rPr lang="fr-FR" sz="2800" dirty="0"/>
              <a:t>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040CC6-96EA-6CD4-C832-AEF9D75283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411535"/>
              </p:ext>
            </p:extLst>
          </p:nvPr>
        </p:nvGraphicFramePr>
        <p:xfrm>
          <a:off x="300525" y="1013218"/>
          <a:ext cx="10065056" cy="3433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669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042362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775802994"/>
                    </a:ext>
                  </a:extLst>
                </a:gridCol>
                <a:gridCol w="728663">
                  <a:extLst>
                    <a:ext uri="{9D8B030D-6E8A-4147-A177-3AD203B41FA5}">
                      <a16:colId xmlns:a16="http://schemas.microsoft.com/office/drawing/2014/main" val="905718316"/>
                    </a:ext>
                  </a:extLst>
                </a:gridCol>
                <a:gridCol w="635794">
                  <a:extLst>
                    <a:ext uri="{9D8B030D-6E8A-4147-A177-3AD203B41FA5}">
                      <a16:colId xmlns:a16="http://schemas.microsoft.com/office/drawing/2014/main" val="922098982"/>
                    </a:ext>
                  </a:extLst>
                </a:gridCol>
                <a:gridCol w="1421606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  <a:gridCol w="778669">
                  <a:extLst>
                    <a:ext uri="{9D8B030D-6E8A-4147-A177-3AD203B41FA5}">
                      <a16:colId xmlns:a16="http://schemas.microsoft.com/office/drawing/2014/main" val="4066625305"/>
                    </a:ext>
                  </a:extLst>
                </a:gridCol>
                <a:gridCol w="854208">
                  <a:extLst>
                    <a:ext uri="{9D8B030D-6E8A-4147-A177-3AD203B41FA5}">
                      <a16:colId xmlns:a16="http://schemas.microsoft.com/office/drawing/2014/main" val="3062149836"/>
                    </a:ext>
                  </a:extLst>
                </a:gridCol>
                <a:gridCol w="981735">
                  <a:extLst>
                    <a:ext uri="{9D8B030D-6E8A-4147-A177-3AD203B41FA5}">
                      <a16:colId xmlns:a16="http://schemas.microsoft.com/office/drawing/2014/main" val="818063483"/>
                    </a:ext>
                  </a:extLst>
                </a:gridCol>
              </a:tblGrid>
              <a:tr h="21851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Sanofi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Boehringer Ingelheim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L'Oréal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9"/>
                        </a:rPr>
                        <a:t>Merck Group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bioMérieux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Bayer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Roche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Novo Nordisk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Servier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1"/>
                        </a:rPr>
                        <a:t>Arkema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GSK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Pfizer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7"/>
                        </a:rPr>
                        <a:t>Novartis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9"/>
                        </a:rPr>
                        <a:t>IPSEN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1"/>
                        </a:rPr>
                        <a:t>Laboratoires Pierre Fabre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3"/>
                        </a:rPr>
                        <a:t>Evotec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5"/>
                        </a:rPr>
                        <a:t>Thermo Fisher Scientific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7"/>
                        </a:rPr>
                        <a:t>Virbac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9"/>
                        </a:rPr>
                        <a:t>Air Liquide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1"/>
                        </a:rPr>
                        <a:t>dsm-firmenich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3"/>
                        </a:rPr>
                        <a:t>Eurofins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5"/>
                        </a:rPr>
                        <a:t>Delpharm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7"/>
                        </a:rPr>
                        <a:t>AstraZeneca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31B065D5-8104-29D8-4DEB-6149AE5D9921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75DD5CA-53AB-0DE5-C247-245AD7BB466E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FAA23A7-B523-CD96-6C7F-925361DC71E7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F746B52-E11A-EE95-84C6-F18FEB32B548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94F4B51-3EF9-8E39-F5F2-BEBD1AD72059}"/>
              </a:ext>
            </a:extLst>
          </p:cNvPr>
          <p:cNvSpPr txBox="1"/>
          <p:nvPr/>
        </p:nvSpPr>
        <p:spPr>
          <a:xfrm>
            <a:off x="2334931" y="4722263"/>
            <a:ext cx="6813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PhD moyen: 11,0%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du ratio suivant les entreprises: 4,9 % à 24,2%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3D2E071-71F6-6849-2D07-CB58D1DDA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23</a:t>
            </a:fld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7FEDB2-F7E7-E7A7-D22C-05ACA8451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1714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E8868-708C-3C13-0D74-6AFC82EF4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681D40-82AE-CA49-54C1-E7B260B46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52" y="173688"/>
            <a:ext cx="11135957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 </a:t>
            </a:r>
            <a:br>
              <a:rPr lang="fr-FR" sz="2800" dirty="0"/>
            </a:br>
            <a:r>
              <a:rPr lang="fr-FR" sz="2800" dirty="0"/>
              <a:t>secteurs Industries variées et ingénierie (1/2)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68026374-405F-A089-52E3-4ABA24610C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285503"/>
              </p:ext>
            </p:extLst>
          </p:nvPr>
        </p:nvGraphicFramePr>
        <p:xfrm>
          <a:off x="5560836" y="1711716"/>
          <a:ext cx="5865848" cy="2502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2378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025596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684798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233076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Liens 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Employés</a:t>
                      </a:r>
                    </a:p>
                    <a:p>
                      <a:pPr algn="ctr"/>
                      <a:r>
                        <a:rPr lang="fr-FR" sz="1200" dirty="0"/>
                        <a:t>Alumni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"/>
                        </a:rPr>
                        <a:t>ALTEN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"/>
                        </a:rPr>
                        <a:t>GE 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5"/>
                        </a:rPr>
                        <a:t>Capgemini Engineering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6"/>
                        </a:rPr>
                        <a:t>Assystem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7"/>
                        </a:rPr>
                        <a:t>Decathlon 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8"/>
                        </a:rPr>
                        <a:t>Richemont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9"/>
                        </a:rPr>
                        <a:t>STMicroelectronics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0"/>
                        </a:rPr>
                        <a:t>EssilorLuxottica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1"/>
                        </a:rPr>
                        <a:t>Schneider Electric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2"/>
                        </a:rPr>
                        <a:t>ArcelorMittal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3"/>
                        </a:rPr>
                        <a:t>Saint-Gobain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4"/>
                        </a:rPr>
                        <a:t>GE Healthcare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5"/>
                        </a:rPr>
                        <a:t>Siemens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6"/>
                        </a:rPr>
                        <a:t>SEGULA Technologies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7"/>
                        </a:rPr>
                        <a:t>Hermès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8"/>
                        </a:rPr>
                        <a:t>Technip Energies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C15311E-79E1-0F67-6A4D-436DF6A134F5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06A98F9-A6DD-5ED8-66EA-D96A73D30E4E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91C44EC-F5DB-0F89-BC51-621514247275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E924791-D23A-E340-70A4-3F28BD29F71C}"/>
              </a:ext>
            </a:extLst>
          </p:cNvPr>
          <p:cNvSpPr txBox="1"/>
          <p:nvPr/>
        </p:nvSpPr>
        <p:spPr>
          <a:xfrm>
            <a:off x="486970" y="1193029"/>
            <a:ext cx="43998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Nous identifions un panel de 28 Grandes Entreprises avec chacune plus de 300 Employés, Alumni des 15 Universités.</a:t>
            </a:r>
          </a:p>
          <a:p>
            <a:r>
              <a:rPr lang="fr-FR" sz="1600" dirty="0"/>
              <a:t>Dans la diapo suivante, nous complétons</a:t>
            </a:r>
          </a:p>
          <a:p>
            <a:r>
              <a:rPr lang="fr-FR" sz="1600" dirty="0"/>
              <a:t>le tableau avec le lien vers les profils PhD, et les ratio PhD.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16 Grandes Entreprises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13.00 profils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1300 profils PhD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ratio PhD de 9,5%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  <a:p>
            <a:r>
              <a:rPr lang="fr-FR" sz="1600" dirty="0"/>
              <a:t>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1F0F41-AA61-4E1E-1621-9BC08F6C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24</a:t>
            </a:fld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E9A4FDE-B78B-7890-2C56-C2241EB6D9B8}"/>
              </a:ext>
            </a:extLst>
          </p:cNvPr>
          <p:cNvSpPr txBox="1"/>
          <p:nvPr/>
        </p:nvSpPr>
        <p:spPr>
          <a:xfrm>
            <a:off x="486218" y="4623341"/>
            <a:ext cx="50746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Pour chaque entreprise nous faisons le lien vers les profils de ses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Universités.</a:t>
            </a:r>
          </a:p>
          <a:p>
            <a:r>
              <a:rPr lang="fr-FR" sz="1600" dirty="0"/>
              <a:t>LinkedIn publie les Universités par ordre décroissant des profils </a:t>
            </a:r>
            <a:r>
              <a:rPr lang="fr-FR" sz="1600" dirty="0" err="1"/>
              <a:t>alumni</a:t>
            </a:r>
            <a:r>
              <a:rPr lang="fr-FR" sz="1600" dirty="0"/>
              <a:t>  employés et indique le nombre pour le TOP 5.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584EC529-891E-914A-9C71-933ADD010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526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785C3-E7E0-9356-6142-4CA2AD041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A2C7A-BA51-20D2-C832-4C7C1211F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52" y="396700"/>
            <a:ext cx="11135957" cy="656548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 panel grandes entreprises </a:t>
            </a:r>
            <a:br>
              <a:rPr lang="fr-FR" sz="2800" dirty="0"/>
            </a:br>
            <a:r>
              <a:rPr lang="fr-FR" sz="2800" dirty="0"/>
              <a:t>secteurs Industries variées et ingénierie (2/2)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2EBA42F2-0F7B-771D-998B-B930A66B08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208603"/>
              </p:ext>
            </p:extLst>
          </p:nvPr>
        </p:nvGraphicFramePr>
        <p:xfrm>
          <a:off x="485776" y="1564504"/>
          <a:ext cx="11325225" cy="2593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165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173434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1665186313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89271609"/>
                    </a:ext>
                  </a:extLst>
                </a:gridCol>
                <a:gridCol w="768140">
                  <a:extLst>
                    <a:ext uri="{9D8B030D-6E8A-4147-A177-3AD203B41FA5}">
                      <a16:colId xmlns:a16="http://schemas.microsoft.com/office/drawing/2014/main" val="1067613084"/>
                    </a:ext>
                  </a:extLst>
                </a:gridCol>
                <a:gridCol w="1717885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  <a:gridCol w="962522">
                  <a:extLst>
                    <a:ext uri="{9D8B030D-6E8A-4147-A177-3AD203B41FA5}">
                      <a16:colId xmlns:a16="http://schemas.microsoft.com/office/drawing/2014/main" val="48185780"/>
                    </a:ext>
                  </a:extLst>
                </a:gridCol>
                <a:gridCol w="1104652">
                  <a:extLst>
                    <a:ext uri="{9D8B030D-6E8A-4147-A177-3AD203B41FA5}">
                      <a16:colId xmlns:a16="http://schemas.microsoft.com/office/drawing/2014/main" val="3573207920"/>
                    </a:ext>
                  </a:extLst>
                </a:gridCol>
                <a:gridCol w="1104652">
                  <a:extLst>
                    <a:ext uri="{9D8B030D-6E8A-4147-A177-3AD203B41FA5}">
                      <a16:colId xmlns:a16="http://schemas.microsoft.com/office/drawing/2014/main" val="2758647627"/>
                    </a:ext>
                  </a:extLst>
                </a:gridCol>
              </a:tblGrid>
              <a:tr h="23991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Entreprises</a:t>
                      </a:r>
                    </a:p>
                    <a:p>
                      <a:pPr algn="ctr"/>
                      <a:r>
                        <a:rPr lang="fr-FR" sz="1400" dirty="0"/>
                        <a:t>Liens  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Entreprises</a:t>
                      </a:r>
                    </a:p>
                    <a:p>
                      <a:pPr algn="ctr"/>
                      <a:r>
                        <a:rPr lang="fr-FR" sz="1400" dirty="0"/>
                        <a:t>Liens 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Liens </a:t>
                      </a:r>
                    </a:p>
                    <a:p>
                      <a:pPr algn="ctr"/>
                      <a:r>
                        <a:rPr lang="fr-FR" sz="1200" dirty="0"/>
                        <a:t>Alumni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 </a:t>
                      </a:r>
                    </a:p>
                    <a:p>
                      <a:pPr algn="ctr"/>
                      <a:r>
                        <a:rPr lang="fr-FR" sz="1200" dirty="0"/>
                        <a:t>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"/>
                        </a:rPr>
                        <a:t>ALTEN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5"/>
                        </a:rPr>
                        <a:t>GE 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6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7"/>
                        </a:rPr>
                        <a:t>Capgemini Engineering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9"/>
                        </a:rPr>
                        <a:t>Assystem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1"/>
                        </a:rPr>
                        <a:t>Decathlon France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2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3"/>
                        </a:rPr>
                        <a:t>Richemont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5"/>
                        </a:rPr>
                        <a:t>STMicroelectronics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7"/>
                        </a:rPr>
                        <a:t>EssilorLuxottica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9"/>
                        </a:rPr>
                        <a:t>Schneider Electric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1"/>
                        </a:rPr>
                        <a:t>ArcelorMittal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3"/>
                        </a:rPr>
                        <a:t>Saint-Gobain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5"/>
                        </a:rPr>
                        <a:t>GE Healthcare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7"/>
                        </a:rPr>
                        <a:t>Siemens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3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8"/>
                        </a:rPr>
                        <a:t>SEGULA Technologies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9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0"/>
                        </a:rPr>
                        <a:t>Hermès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1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2"/>
                        </a:rPr>
                        <a:t>Technip Energies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3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4B89CCEC-C1DA-1C1D-A92B-C083F60B4687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0995914-9250-E7EB-DC29-EC0F96BF9063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27B4A6E-5578-87D6-0362-5AD78F6C4A62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17314B3-B64A-D03C-7B8C-FD1FB96B2388}"/>
              </a:ext>
            </a:extLst>
          </p:cNvPr>
          <p:cNvSpPr txBox="1"/>
          <p:nvPr/>
        </p:nvSpPr>
        <p:spPr>
          <a:xfrm>
            <a:off x="3468406" y="4503188"/>
            <a:ext cx="6813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PhD moyen: 9,5%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du ratio suivant les entreprises: 1,1 % à 26,9%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E665FEF-D9E8-A3ED-1570-2583753AE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25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B4D50860-564F-0DD7-9A51-FECB8CA15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5792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14842C3-DCA7-03C6-AA84-DDD9CE96D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Localisation Alumni &amp; Alumni PhD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FBB054F-2D77-E427-24D3-DEAC6A79FF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France, Régions</a:t>
            </a:r>
          </a:p>
          <a:p>
            <a:r>
              <a:rPr lang="fr-FR" dirty="0"/>
              <a:t>Europe, Afrique &amp; Moyen-Orient, Amérique du Nord, Amérique du Sud, Asie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E99227-92C2-0865-63DF-FDDCFF944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26</a:t>
            </a:fld>
            <a:endParaRPr 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C877369-5048-9C22-6A25-51E068C5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1552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0E86EA-E28C-0CFE-8CDB-E73C114F9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/>
              <a:t>Localisation Alumni &amp; Alumni PhD</a:t>
            </a:r>
            <a:br>
              <a:rPr lang="fr-FR" sz="2800" dirty="0"/>
            </a:br>
            <a:r>
              <a:rPr lang="fr-FR" sz="2800" dirty="0"/>
              <a:t>France, Région de l’Université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7A41DA-A03C-9E81-DED8-895E40199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1656"/>
            <a:ext cx="4802312" cy="376581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1800" b="1" dirty="0"/>
              <a:t>France (Diapo N+1)</a:t>
            </a:r>
          </a:p>
          <a:p>
            <a:pPr lvl="1"/>
            <a:r>
              <a:rPr lang="fr-FR" sz="1600" dirty="0"/>
              <a:t>Alumni</a:t>
            </a:r>
          </a:p>
          <a:p>
            <a:pPr lvl="2"/>
            <a:r>
              <a:rPr lang="fr-FR" sz="1600" b="1" dirty="0"/>
              <a:t>Moyenne : 84,2%</a:t>
            </a:r>
          </a:p>
          <a:p>
            <a:pPr lvl="2"/>
            <a:r>
              <a:rPr lang="fr-FR" sz="1600" dirty="0"/>
              <a:t>Variation : 76,8% à 86,6%</a:t>
            </a:r>
          </a:p>
          <a:p>
            <a:pPr lvl="1"/>
            <a:r>
              <a:rPr lang="fr-FR" sz="1600" dirty="0"/>
              <a:t>Alumni PhD</a:t>
            </a:r>
          </a:p>
          <a:p>
            <a:pPr lvl="2"/>
            <a:r>
              <a:rPr lang="fr-FR" sz="1600" b="1" dirty="0"/>
              <a:t>Moyenne : 72,8%</a:t>
            </a:r>
          </a:p>
          <a:p>
            <a:pPr lvl="2"/>
            <a:r>
              <a:rPr lang="fr-FR" sz="1600" dirty="0"/>
              <a:t>Variation : 69,1% à 79,4%</a:t>
            </a:r>
          </a:p>
          <a:p>
            <a:pPr lvl="1"/>
            <a:r>
              <a:rPr lang="fr-FR" sz="1600" dirty="0"/>
              <a:t>Ratio PhD</a:t>
            </a:r>
          </a:p>
          <a:p>
            <a:pPr lvl="2"/>
            <a:r>
              <a:rPr lang="fr-FR" sz="1600" dirty="0"/>
              <a:t>Moyenne: 5,7%</a:t>
            </a:r>
          </a:p>
          <a:p>
            <a:pPr lvl="2"/>
            <a:r>
              <a:rPr lang="fr-FR" sz="1600" dirty="0"/>
              <a:t>Variation:  3,2% à 10,5%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EC46BDED-DA67-5E25-EDE7-A35D85AFB4F7}"/>
              </a:ext>
            </a:extLst>
          </p:cNvPr>
          <p:cNvSpPr txBox="1">
            <a:spLocks/>
          </p:cNvSpPr>
          <p:nvPr/>
        </p:nvSpPr>
        <p:spPr>
          <a:xfrm>
            <a:off x="6293778" y="2051657"/>
            <a:ext cx="5181600" cy="37658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900" b="1" dirty="0"/>
              <a:t>Région de l’Université (Diapo N+2)</a:t>
            </a:r>
          </a:p>
          <a:p>
            <a:pPr marL="0" indent="0">
              <a:buNone/>
            </a:pPr>
            <a:r>
              <a:rPr lang="fr-FR" sz="1700" dirty="0"/>
              <a:t>Pourcentage par rapport aux Alumni en France</a:t>
            </a:r>
          </a:p>
          <a:p>
            <a:pPr lvl="1"/>
            <a:r>
              <a:rPr lang="fr-FR" sz="1700" dirty="0"/>
              <a:t>Alumni</a:t>
            </a:r>
          </a:p>
          <a:p>
            <a:pPr lvl="2"/>
            <a:r>
              <a:rPr lang="fr-FR" sz="1700" b="1" dirty="0"/>
              <a:t>Moyenne : 62,7%</a:t>
            </a:r>
          </a:p>
          <a:p>
            <a:pPr lvl="2"/>
            <a:r>
              <a:rPr lang="fr-FR" sz="1700" dirty="0"/>
              <a:t>Variation : 45,2% à 78,5%</a:t>
            </a:r>
          </a:p>
          <a:p>
            <a:pPr lvl="1"/>
            <a:r>
              <a:rPr lang="fr-FR" sz="1700" dirty="0"/>
              <a:t>Alumni PhD</a:t>
            </a:r>
          </a:p>
          <a:p>
            <a:pPr lvl="2"/>
            <a:r>
              <a:rPr lang="fr-FR" sz="1700" b="1" dirty="0"/>
              <a:t>Moyenne : 57,9%</a:t>
            </a:r>
          </a:p>
          <a:p>
            <a:pPr lvl="2"/>
            <a:r>
              <a:rPr lang="fr-FR" sz="1700" dirty="0"/>
              <a:t>Variation : 39,4% à 71,5%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63531B-CC98-90B4-F048-FC77FADD8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27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17988D4-0D08-9C2F-15B5-6D622B5AE400}"/>
              </a:ext>
            </a:extLst>
          </p:cNvPr>
          <p:cNvSpPr txBox="1"/>
          <p:nvPr/>
        </p:nvSpPr>
        <p:spPr>
          <a:xfrm>
            <a:off x="1278778" y="4935255"/>
            <a:ext cx="4212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plage de variation entre Universités</a:t>
            </a:r>
          </a:p>
          <a:p>
            <a:r>
              <a:rPr lang="fr-FR" dirty="0"/>
              <a:t>est de l’ordre de 10%.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318CC6C-2267-0F52-109A-F36DB513A4D4}"/>
              </a:ext>
            </a:extLst>
          </p:cNvPr>
          <p:cNvSpPr txBox="1"/>
          <p:nvPr/>
        </p:nvSpPr>
        <p:spPr>
          <a:xfrm>
            <a:off x="6887111" y="4935254"/>
            <a:ext cx="4212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plage de variation entre Universités</a:t>
            </a:r>
          </a:p>
          <a:p>
            <a:r>
              <a:rPr lang="fr-FR" dirty="0"/>
              <a:t>est de l’ordre de 30%.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EEA45C-49DF-D3E9-9882-9E6E0E3D5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1464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BA866-42AA-7B96-1043-379DB3E2A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0D457-3225-5E9B-6188-041404CD5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8379" y="567632"/>
            <a:ext cx="6905020" cy="369332"/>
          </a:xfrm>
        </p:spPr>
        <p:txBody>
          <a:bodyPr>
            <a:noAutofit/>
          </a:bodyPr>
          <a:lstStyle/>
          <a:p>
            <a:r>
              <a:rPr lang="fr-FR" sz="2800" dirty="0"/>
              <a:t>Alumni &amp; Alumni PhD : localisation en France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D152F533-8261-9915-6D0E-3981F8DE19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1264"/>
              </p:ext>
            </p:extLst>
          </p:nvPr>
        </p:nvGraphicFramePr>
        <p:xfrm>
          <a:off x="875288" y="1299697"/>
          <a:ext cx="9802125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5423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856433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941824">
                  <a:extLst>
                    <a:ext uri="{9D8B030D-6E8A-4147-A177-3AD203B41FA5}">
                      <a16:colId xmlns:a16="http://schemas.microsoft.com/office/drawing/2014/main" val="3741092284"/>
                    </a:ext>
                  </a:extLst>
                </a:gridCol>
                <a:gridCol w="607517">
                  <a:extLst>
                    <a:ext uri="{9D8B030D-6E8A-4147-A177-3AD203B41FA5}">
                      <a16:colId xmlns:a16="http://schemas.microsoft.com/office/drawing/2014/main" val="904255445"/>
                    </a:ext>
                  </a:extLst>
                </a:gridCol>
                <a:gridCol w="838168">
                  <a:extLst>
                    <a:ext uri="{9D8B030D-6E8A-4147-A177-3AD203B41FA5}">
                      <a16:colId xmlns:a16="http://schemas.microsoft.com/office/drawing/2014/main" val="689322666"/>
                    </a:ext>
                  </a:extLst>
                </a:gridCol>
                <a:gridCol w="668744">
                  <a:extLst>
                    <a:ext uri="{9D8B030D-6E8A-4147-A177-3AD203B41FA5}">
                      <a16:colId xmlns:a16="http://schemas.microsoft.com/office/drawing/2014/main" val="2457544892"/>
                    </a:ext>
                  </a:extLst>
                </a:gridCol>
                <a:gridCol w="613126">
                  <a:extLst>
                    <a:ext uri="{9D8B030D-6E8A-4147-A177-3AD203B41FA5}">
                      <a16:colId xmlns:a16="http://schemas.microsoft.com/office/drawing/2014/main" val="754842603"/>
                    </a:ext>
                  </a:extLst>
                </a:gridCol>
                <a:gridCol w="811490">
                  <a:extLst>
                    <a:ext uri="{9D8B030D-6E8A-4147-A177-3AD203B41FA5}">
                      <a16:colId xmlns:a16="http://schemas.microsoft.com/office/drawing/2014/main" val="457985405"/>
                    </a:ext>
                  </a:extLst>
                </a:gridCol>
                <a:gridCol w="583072">
                  <a:extLst>
                    <a:ext uri="{9D8B030D-6E8A-4147-A177-3AD203B41FA5}">
                      <a16:colId xmlns:a16="http://schemas.microsoft.com/office/drawing/2014/main" val="738317199"/>
                    </a:ext>
                  </a:extLst>
                </a:gridCol>
                <a:gridCol w="1178164">
                  <a:extLst>
                    <a:ext uri="{9D8B030D-6E8A-4147-A177-3AD203B41FA5}">
                      <a16:colId xmlns:a16="http://schemas.microsoft.com/office/drawing/2014/main" val="3220584321"/>
                    </a:ext>
                  </a:extLst>
                </a:gridCol>
                <a:gridCol w="1178164">
                  <a:extLst>
                    <a:ext uri="{9D8B030D-6E8A-4147-A177-3AD203B41FA5}">
                      <a16:colId xmlns:a16="http://schemas.microsoft.com/office/drawing/2014/main" val="309642060"/>
                    </a:ext>
                  </a:extLst>
                </a:gridCol>
              </a:tblGrid>
              <a:tr h="2327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Alumni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PhD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France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Alumni PhD France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Ratio PhD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3"/>
                        </a:rPr>
                        <a:t>Aix-Marseille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161000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  <a:hlinkClick r:id="rId4"/>
                        </a:rPr>
                        <a:t>PhD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  <a:hlinkClick r:id="rId5"/>
                        </a:rPr>
                        <a:t>France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136915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6042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7"/>
                        </a:rPr>
                        <a:t>Bordeaux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122000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8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9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104222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0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11"/>
                        </a:rPr>
                        <a:t>Bourgogne Europe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2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3217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3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61309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4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2350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15"/>
                        </a:rPr>
                        <a:t>Côte d’Azur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6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3831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7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66784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76,8%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8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2649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19"/>
                        </a:rPr>
                        <a:t>Grenoble Alpes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111000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0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7787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1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90837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2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5381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23"/>
                        </a:rPr>
                        <a:t>Lille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4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6661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5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149022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86,6%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6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4780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27"/>
                        </a:rPr>
                        <a:t>Lorraine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8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9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68322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82,3%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0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3299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73,2%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31"/>
                        </a:rPr>
                        <a:t>Lyon 1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106000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2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3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90997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4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6409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35"/>
                        </a:rPr>
                        <a:t>Montpellier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107000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6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7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89320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8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39"/>
                        </a:rPr>
                        <a:t>Nantes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98000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0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4351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1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83101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84,8%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2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3288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43"/>
                        </a:rPr>
                        <a:t>Paris Cité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4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15161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5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150998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6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11217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74,0%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47"/>
                        </a:rPr>
                        <a:t>Paris-Saclay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8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9404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9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71057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86,7%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0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7465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79,4%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51"/>
                        </a:rPr>
                        <a:t>Rennes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93000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2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5797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3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79114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4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4363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55"/>
                        </a:rPr>
                        <a:t>Sorbonne Université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  <a:hlinkClick r:id="rId56"/>
                        </a:rPr>
                        <a:t>PhD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6972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7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59388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8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5187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59"/>
                        </a:rPr>
                        <a:t>Toulouse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102000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0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1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89076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87,3%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2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5931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1651000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109161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1390462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84,2%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79421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1D941605-C214-453C-4A5D-1FAB6427F1CE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0D4D67F-01C4-8851-0183-AA37CE2F26F5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D64295-6953-2637-485A-DA4FDE0B306C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0DF1BCF-A26C-0411-9DE5-FEE2C0560839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A7BE0B2-7AB0-0101-713B-61F7868DF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28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98B4C426-4DD9-B2FE-FCBF-71A85C226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5755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161DF-0D46-8A5D-E9F2-8F838D070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DFCB9B-9B0D-097B-85B2-05D7BB8C0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741" y="334798"/>
            <a:ext cx="8230341" cy="369332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 par régions de l’Université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1FAF6506-E73B-FB3B-EED3-125DE4498A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037040"/>
              </p:ext>
            </p:extLst>
          </p:nvPr>
        </p:nvGraphicFramePr>
        <p:xfrm>
          <a:off x="1171418" y="1174328"/>
          <a:ext cx="9320986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229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837952">
                  <a:extLst>
                    <a:ext uri="{9D8B030D-6E8A-4147-A177-3AD203B41FA5}">
                      <a16:colId xmlns:a16="http://schemas.microsoft.com/office/drawing/2014/main" val="689322666"/>
                    </a:ext>
                  </a:extLst>
                </a:gridCol>
                <a:gridCol w="859682">
                  <a:extLst>
                    <a:ext uri="{9D8B030D-6E8A-4147-A177-3AD203B41FA5}">
                      <a16:colId xmlns:a16="http://schemas.microsoft.com/office/drawing/2014/main" val="2457544892"/>
                    </a:ext>
                  </a:extLst>
                </a:gridCol>
                <a:gridCol w="975992">
                  <a:extLst>
                    <a:ext uri="{9D8B030D-6E8A-4147-A177-3AD203B41FA5}">
                      <a16:colId xmlns:a16="http://schemas.microsoft.com/office/drawing/2014/main" val="3648229476"/>
                    </a:ext>
                  </a:extLst>
                </a:gridCol>
                <a:gridCol w="758543">
                  <a:extLst>
                    <a:ext uri="{9D8B030D-6E8A-4147-A177-3AD203B41FA5}">
                      <a16:colId xmlns:a16="http://schemas.microsoft.com/office/drawing/2014/main" val="756299274"/>
                    </a:ext>
                  </a:extLst>
                </a:gridCol>
                <a:gridCol w="504456">
                  <a:extLst>
                    <a:ext uri="{9D8B030D-6E8A-4147-A177-3AD203B41FA5}">
                      <a16:colId xmlns:a16="http://schemas.microsoft.com/office/drawing/2014/main" val="96433390"/>
                    </a:ext>
                  </a:extLst>
                </a:gridCol>
                <a:gridCol w="1157276">
                  <a:extLst>
                    <a:ext uri="{9D8B030D-6E8A-4147-A177-3AD203B41FA5}">
                      <a16:colId xmlns:a16="http://schemas.microsoft.com/office/drawing/2014/main" val="457985405"/>
                    </a:ext>
                  </a:extLst>
                </a:gridCol>
                <a:gridCol w="664464">
                  <a:extLst>
                    <a:ext uri="{9D8B030D-6E8A-4147-A177-3AD203B41FA5}">
                      <a16:colId xmlns:a16="http://schemas.microsoft.com/office/drawing/2014/main" val="738317199"/>
                    </a:ext>
                  </a:extLst>
                </a:gridCol>
                <a:gridCol w="664464">
                  <a:extLst>
                    <a:ext uri="{9D8B030D-6E8A-4147-A177-3AD203B41FA5}">
                      <a16:colId xmlns:a16="http://schemas.microsoft.com/office/drawing/2014/main" val="1903153659"/>
                    </a:ext>
                  </a:extLst>
                </a:gridCol>
                <a:gridCol w="664464">
                  <a:extLst>
                    <a:ext uri="{9D8B030D-6E8A-4147-A177-3AD203B41FA5}">
                      <a16:colId xmlns:a16="http://schemas.microsoft.com/office/drawing/2014/main" val="910098672"/>
                    </a:ext>
                  </a:extLst>
                </a:gridCol>
                <a:gridCol w="664464">
                  <a:extLst>
                    <a:ext uri="{9D8B030D-6E8A-4147-A177-3AD203B41FA5}">
                      <a16:colId xmlns:a16="http://schemas.microsoft.com/office/drawing/2014/main" val="3384692101"/>
                    </a:ext>
                  </a:extLst>
                </a:gridCol>
              </a:tblGrid>
              <a:tr h="2327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France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Région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Alumni PhD France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Alumni PhD Région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3"/>
                        </a:rPr>
                        <a:t>Aix-Marseille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  <a:hlinkClick r:id="rId4"/>
                        </a:rPr>
                        <a:t>France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136915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  <a:hlinkClick r:id="rId5"/>
                        </a:rPr>
                        <a:t>Région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82839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6042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  <a:hlinkClick r:id="rId7"/>
                        </a:rPr>
                        <a:t>Région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3249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180284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8"/>
                        </a:rPr>
                        <a:t>Bordeaux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9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104222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0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61986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1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2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2947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13"/>
                        </a:rPr>
                        <a:t>Bourgogne Europe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4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61309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5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27713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6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2350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7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18"/>
                        </a:rPr>
                        <a:t>Côte d’Azur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9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66784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0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41083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1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2649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17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1558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22"/>
                        </a:rPr>
                        <a:t>Grenoble Alpes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3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90837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4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59800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65,8%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5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5381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6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3369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27"/>
                        </a:rPr>
                        <a:t>Lille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8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149022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29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97507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65,4%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0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4780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1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2557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32"/>
                        </a:rPr>
                        <a:t>Lorraine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3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68322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4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41801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5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3299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6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1700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37"/>
                        </a:rPr>
                        <a:t>Lyon 1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8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90997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39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58593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0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6409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1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3486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42"/>
                        </a:rPr>
                        <a:t>Montpellier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3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89320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4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42777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5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6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2886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47"/>
                        </a:rPr>
                        <a:t>Nantes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8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83101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49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45129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0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3288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1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1599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52"/>
                        </a:rPr>
                        <a:t>Paris Cité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3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150998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4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118553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5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11217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6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7602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57"/>
                        </a:rPr>
                        <a:t>Paris-Saclay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8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71057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59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54961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77,3%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0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7465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1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5148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62"/>
                        </a:rPr>
                        <a:t>Rennes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3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79114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4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37680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5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4363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6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1797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67"/>
                        </a:rPr>
                        <a:t>Sorbonne Université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8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59388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4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45190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76,1%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69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5187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70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3708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ptos" panose="020B0004020202020204" pitchFamily="34" charset="0"/>
                          <a:hlinkClick r:id="rId71"/>
                        </a:rPr>
                        <a:t>Toulouse</a:t>
                      </a:r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72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89076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73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56519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74"/>
                        </a:rPr>
                        <a:t>France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5931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  <a:hlinkClick r:id="rId75"/>
                        </a:rPr>
                        <a:t>Région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3468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endParaRPr lang="fr-FR" sz="12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1390462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872131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79421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46000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57,9%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A3F1F792-FCC7-8F21-0B10-A76ECA8B2525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D491BC4-A91A-74DA-1914-06FA45F4BD55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2D714F0-432B-0E71-D231-5306E52E6BEC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3383F22-E51B-A3A6-32A6-518A5A82E767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1DB16E1-028B-3FDB-CDF8-BE206D88C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29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BAE7471B-648C-183E-D6A0-35F37C904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132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C09A0F-0A0C-6952-3AA6-964BAE25F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155" y="679043"/>
            <a:ext cx="3918474" cy="632909"/>
          </a:xfrm>
        </p:spPr>
        <p:txBody>
          <a:bodyPr>
            <a:noAutofit/>
          </a:bodyPr>
          <a:lstStyle/>
          <a:p>
            <a:pPr algn="ctr"/>
            <a:r>
              <a:rPr lang="fr-FR" sz="3200" dirty="0"/>
              <a:t>Le panel d’ Universités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92CE695E-5443-4D0B-5844-D64BC24710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519866"/>
              </p:ext>
            </p:extLst>
          </p:nvPr>
        </p:nvGraphicFramePr>
        <p:xfrm>
          <a:off x="5313412" y="760869"/>
          <a:ext cx="6022186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0170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187101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185140">
                  <a:extLst>
                    <a:ext uri="{9D8B030D-6E8A-4147-A177-3AD203B41FA5}">
                      <a16:colId xmlns:a16="http://schemas.microsoft.com/office/drawing/2014/main" val="3741092284"/>
                    </a:ext>
                  </a:extLst>
                </a:gridCol>
                <a:gridCol w="809676">
                  <a:extLst>
                    <a:ext uri="{9D8B030D-6E8A-4147-A177-3AD203B41FA5}">
                      <a16:colId xmlns:a16="http://schemas.microsoft.com/office/drawing/2014/main" val="904255445"/>
                    </a:ext>
                  </a:extLst>
                </a:gridCol>
                <a:gridCol w="930099">
                  <a:extLst>
                    <a:ext uri="{9D8B030D-6E8A-4147-A177-3AD203B41FA5}">
                      <a16:colId xmlns:a16="http://schemas.microsoft.com/office/drawing/2014/main" val="1719330725"/>
                    </a:ext>
                  </a:extLst>
                </a:gridCol>
              </a:tblGrid>
              <a:tr h="2327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  <a:p>
                      <a:pPr algn="ctr"/>
                      <a:r>
                        <a:rPr lang="fr-FR" sz="1400" dirty="0"/>
                        <a:t>Liens profils Alumni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PhD</a:t>
                      </a:r>
                    </a:p>
                    <a:p>
                      <a:pPr algn="l"/>
                      <a:r>
                        <a:rPr lang="fr-FR" sz="1400" dirty="0"/>
                        <a:t>Liens profils                          Ratio PhD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Aix-Marseille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161000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8679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Bordeaux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122000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7919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Bourgogne Europe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3217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rgbClr val="002060"/>
                          </a:solidFill>
                          <a:latin typeface="+mn-lt"/>
                        </a:rPr>
                        <a:t>4,5%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Côte d’Azur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87000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3831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Grenoble Alpes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111000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7787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Lille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172000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6661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Lorraine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83000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Lyon 1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106000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8846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Montpellier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107000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7896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Nantes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98000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4351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Paris Cité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182000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15161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Paris-Saclay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9404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Rennes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93000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5797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Sorbonne Université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73000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6972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Toulouse</a:t>
                      </a:r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102000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2060"/>
                          </a:solidFill>
                          <a:latin typeface="+mn-lt"/>
                        </a:rPr>
                        <a:t>8136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1651000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109161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FD10F27C-5678-CD13-8401-72004282EEEC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EBE2598-F05B-38A8-2BDB-464F5DFD181A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7CEA504-EA42-0D29-D50A-60E541E05F7A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2B2FD64-CD16-A534-D985-B62945CD56BF}"/>
              </a:ext>
            </a:extLst>
          </p:cNvPr>
          <p:cNvSpPr txBox="1"/>
          <p:nvPr/>
        </p:nvSpPr>
        <p:spPr>
          <a:xfrm>
            <a:off x="323042" y="2091969"/>
            <a:ext cx="474325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Juillet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15 Universités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1,6 Million Alumni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110.000 Alumni PhD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Ratio PhD moyen 6,6%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suivant les  Universités: 3,9% à 11,5%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28C8B43-BA1D-BE5F-BB76-6E9B2A431BC8}"/>
              </a:ext>
            </a:extLst>
          </p:cNvPr>
          <p:cNvSpPr txBox="1"/>
          <p:nvPr/>
        </p:nvSpPr>
        <p:spPr>
          <a:xfrm>
            <a:off x="575797" y="1311952"/>
            <a:ext cx="4237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 panel représentatif pour l’ingénierie.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FEE69F6-7B77-F3A1-208E-F188AA84C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3</a:t>
            </a:fld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E10BD652-1D0B-4261-DD2A-5EFC13599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484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EA0BEBD-744A-18E4-6DD5-BF68B0EDC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3100" dirty="0"/>
              <a:t>Europe, Afrique &amp; Moyen-Orient,</a:t>
            </a:r>
            <a:br>
              <a:rPr lang="fr-FR" sz="3100" dirty="0"/>
            </a:br>
            <a:r>
              <a:rPr lang="fr-FR" sz="3100" dirty="0"/>
              <a:t>Amérique du Nord, Amérique du Sud, Asie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70C27C44-28EA-717D-5803-38921EC79A9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80446447"/>
              </p:ext>
            </p:extLst>
          </p:nvPr>
        </p:nvGraphicFramePr>
        <p:xfrm>
          <a:off x="5200650" y="2203010"/>
          <a:ext cx="6819900" cy="2686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865">
                  <a:extLst>
                    <a:ext uri="{9D8B030D-6E8A-4147-A177-3AD203B41FA5}">
                      <a16:colId xmlns:a16="http://schemas.microsoft.com/office/drawing/2014/main" val="2725250468"/>
                    </a:ext>
                  </a:extLst>
                </a:gridCol>
                <a:gridCol w="862824">
                  <a:extLst>
                    <a:ext uri="{9D8B030D-6E8A-4147-A177-3AD203B41FA5}">
                      <a16:colId xmlns:a16="http://schemas.microsoft.com/office/drawing/2014/main" val="3834154409"/>
                    </a:ext>
                  </a:extLst>
                </a:gridCol>
                <a:gridCol w="913011">
                  <a:extLst>
                    <a:ext uri="{9D8B030D-6E8A-4147-A177-3AD203B41FA5}">
                      <a16:colId xmlns:a16="http://schemas.microsoft.com/office/drawing/2014/main" val="4267260083"/>
                    </a:ext>
                  </a:extLst>
                </a:gridCol>
                <a:gridCol w="445770">
                  <a:extLst>
                    <a:ext uri="{9D8B030D-6E8A-4147-A177-3AD203B41FA5}">
                      <a16:colId xmlns:a16="http://schemas.microsoft.com/office/drawing/2014/main" val="653375347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58204156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416968519"/>
                    </a:ext>
                  </a:extLst>
                </a:gridCol>
                <a:gridCol w="788670">
                  <a:extLst>
                    <a:ext uri="{9D8B030D-6E8A-4147-A177-3AD203B41FA5}">
                      <a16:colId xmlns:a16="http://schemas.microsoft.com/office/drawing/2014/main" val="3347587050"/>
                    </a:ext>
                  </a:extLst>
                </a:gridCol>
              </a:tblGrid>
              <a:tr h="50504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Grandes régions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Pays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PhD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Ratio</a:t>
                      </a:r>
                    </a:p>
                    <a:p>
                      <a:pPr algn="ctr"/>
                      <a:r>
                        <a:rPr lang="fr-FR" sz="1400" dirty="0"/>
                        <a:t>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918929"/>
                  </a:ext>
                </a:extLst>
              </a:tr>
              <a:tr h="361457">
                <a:tc>
                  <a:txBody>
                    <a:bodyPr/>
                    <a:lstStyle/>
                    <a:p>
                      <a:r>
                        <a:rPr lang="fr-FR" sz="1200" b="1" dirty="0">
                          <a:latin typeface="Aptos" panose="020B0004020202020204" pitchFamily="34" charset="0"/>
                        </a:rPr>
                        <a:t>Europe (hors France)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Aptos" panose="020B0004020202020204" pitchFamily="34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135500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50,9%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18000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59,2%</a:t>
                      </a:r>
                    </a:p>
                  </a:txBody>
                  <a:tcPr marL="9525" marR="5715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13,3%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995055"/>
                  </a:ext>
                </a:extLst>
              </a:tr>
              <a:tr h="361457">
                <a:tc>
                  <a:txBody>
                    <a:bodyPr/>
                    <a:lstStyle/>
                    <a:p>
                      <a:r>
                        <a:rPr lang="fr-FR" sz="1200" b="1" dirty="0">
                          <a:latin typeface="Aptos" panose="020B0004020202020204" pitchFamily="34" charset="0"/>
                        </a:rPr>
                        <a:t>Afrique &amp; Moyen-Orient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Aptos" panose="020B00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50700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19,0%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2890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9,5%</a:t>
                      </a:r>
                    </a:p>
                  </a:txBody>
                  <a:tcPr marL="9525" marR="5715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5,7%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7821"/>
                  </a:ext>
                </a:extLst>
              </a:tr>
              <a:tr h="3614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latin typeface="Aptos" panose="020B0004020202020204" pitchFamily="34" charset="0"/>
                        </a:rPr>
                        <a:t>Amérique du Nord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latin typeface="Aptos" panose="020B00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47800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18,0%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6120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20,1%</a:t>
                      </a:r>
                    </a:p>
                  </a:txBody>
                  <a:tcPr marL="9525" marR="5715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12,8%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576841"/>
                  </a:ext>
                </a:extLst>
              </a:tr>
              <a:tr h="361457">
                <a:tc>
                  <a:txBody>
                    <a:bodyPr/>
                    <a:lstStyle/>
                    <a:p>
                      <a:r>
                        <a:rPr lang="fr-FR" sz="1200" b="1" dirty="0">
                          <a:latin typeface="Aptos" panose="020B0004020202020204" pitchFamily="34" charset="0"/>
                        </a:rPr>
                        <a:t>Asie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Aptos" panose="020B00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20800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1950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6,4%</a:t>
                      </a:r>
                    </a:p>
                  </a:txBody>
                  <a:tcPr marL="9525" marR="5715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9,4%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1146727"/>
                  </a:ext>
                </a:extLst>
              </a:tr>
              <a:tr h="361457">
                <a:tc>
                  <a:txBody>
                    <a:bodyPr/>
                    <a:lstStyle/>
                    <a:p>
                      <a:r>
                        <a:rPr lang="fr-FR" sz="1200" b="1" dirty="0">
                          <a:latin typeface="Aptos" panose="020B0004020202020204" pitchFamily="34" charset="0"/>
                        </a:rPr>
                        <a:t>Amérique du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Aptos" panose="020B00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11400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1470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4,8%</a:t>
                      </a:r>
                    </a:p>
                  </a:txBody>
                  <a:tcPr marL="9525" marR="5715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13,0%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6620486"/>
                  </a:ext>
                </a:extLst>
              </a:tr>
              <a:tr h="361457"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266200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30430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Aptos" panose="020B000402020202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ptos" panose="020B0004020202020204" pitchFamily="34" charset="0"/>
                        </a:rPr>
                        <a:t>11,4%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9833923"/>
                  </a:ext>
                </a:extLst>
              </a:tr>
            </a:tbl>
          </a:graphicData>
        </a:graphic>
      </p:graphicFrame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926CCCF-6301-D39F-F281-CFD5D2F755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2912" y="2203010"/>
            <a:ext cx="4275268" cy="2912899"/>
          </a:xfrm>
        </p:spPr>
        <p:txBody>
          <a:bodyPr>
            <a:normAutofit lnSpcReduction="10000"/>
          </a:bodyPr>
          <a:lstStyle/>
          <a:p>
            <a:r>
              <a:rPr lang="fr-FR" sz="1600" dirty="0"/>
              <a:t>L’ Europe (hors France) rassemble 51% des Alumni et 59% des Alumni PhD hors France.</a:t>
            </a:r>
          </a:p>
          <a:p>
            <a:r>
              <a:rPr lang="fr-FR" sz="1600" dirty="0"/>
              <a:t>Le ratio PhD pour l’Europe (hors France) est de 13,3%, à comparer à 5,7% pour la France.</a:t>
            </a:r>
          </a:p>
          <a:p>
            <a:r>
              <a:rPr lang="fr-FR" sz="1600" dirty="0"/>
              <a:t>Navigation à travers les liens. LinkedIn affiche les pays par ordre décroissant de profils et indique le nombre de profils pour le TOP 5.</a:t>
            </a:r>
          </a:p>
          <a:p>
            <a:r>
              <a:rPr lang="fr-FR" sz="1600" dirty="0"/>
              <a:t>77 pays ont été sélectionnés. Ce n’est donc pas exhaustif mais est très largement représentatif.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BA6F82B-6D8B-E66C-AD2D-E5AB197B7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30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CFF939E-FFBE-D0B6-A61E-279B94D2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599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46867-7177-3767-C2CC-F2AAD3EC1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C2F283-FB55-06DA-6415-6D517FB60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592" y="342788"/>
            <a:ext cx="7503459" cy="369332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Europe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09734FB7-55E6-3518-C4D9-C349C9984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532444"/>
              </p:ext>
            </p:extLst>
          </p:nvPr>
        </p:nvGraphicFramePr>
        <p:xfrm>
          <a:off x="1190638" y="1113873"/>
          <a:ext cx="9168385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384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987552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050797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817693">
                  <a:extLst>
                    <a:ext uri="{9D8B030D-6E8A-4147-A177-3AD203B41FA5}">
                      <a16:colId xmlns:a16="http://schemas.microsoft.com/office/drawing/2014/main" val="3741092284"/>
                    </a:ext>
                  </a:extLst>
                </a:gridCol>
                <a:gridCol w="756296">
                  <a:extLst>
                    <a:ext uri="{9D8B030D-6E8A-4147-A177-3AD203B41FA5}">
                      <a16:colId xmlns:a16="http://schemas.microsoft.com/office/drawing/2014/main" val="904255445"/>
                    </a:ext>
                  </a:extLst>
                </a:gridCol>
                <a:gridCol w="480636">
                  <a:extLst>
                    <a:ext uri="{9D8B030D-6E8A-4147-A177-3AD203B41FA5}">
                      <a16:colId xmlns:a16="http://schemas.microsoft.com/office/drawing/2014/main" val="1719330725"/>
                    </a:ext>
                  </a:extLst>
                </a:gridCol>
                <a:gridCol w="761448">
                  <a:extLst>
                    <a:ext uri="{9D8B030D-6E8A-4147-A177-3AD203B41FA5}">
                      <a16:colId xmlns:a16="http://schemas.microsoft.com/office/drawing/2014/main" val="689322666"/>
                    </a:ext>
                  </a:extLst>
                </a:gridCol>
                <a:gridCol w="617504">
                  <a:extLst>
                    <a:ext uri="{9D8B030D-6E8A-4147-A177-3AD203B41FA5}">
                      <a16:colId xmlns:a16="http://schemas.microsoft.com/office/drawing/2014/main" val="2457544892"/>
                    </a:ext>
                  </a:extLst>
                </a:gridCol>
                <a:gridCol w="1051052">
                  <a:extLst>
                    <a:ext uri="{9D8B030D-6E8A-4147-A177-3AD203B41FA5}">
                      <a16:colId xmlns:a16="http://schemas.microsoft.com/office/drawing/2014/main" val="754842603"/>
                    </a:ext>
                  </a:extLst>
                </a:gridCol>
                <a:gridCol w="1097023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2327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</a:t>
                      </a:r>
                      <a:r>
                        <a:rPr lang="fr-FR" sz="1400" dirty="0" err="1"/>
                        <a:t>Phd</a:t>
                      </a:r>
                      <a:endParaRPr lang="fr-FR" sz="1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</a:t>
                      </a:r>
                    </a:p>
                    <a:p>
                      <a:pPr algn="ctr"/>
                      <a:r>
                        <a:rPr lang="fr-FR" sz="1400" dirty="0"/>
                        <a:t>Europe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PhD </a:t>
                      </a:r>
                    </a:p>
                    <a:p>
                      <a:pPr algn="ctr"/>
                      <a:r>
                        <a:rPr lang="fr-FR" sz="1400" dirty="0"/>
                        <a:t>Europe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"/>
                        </a:rPr>
                        <a:t>Aix-Marseille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161000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  <a:hlinkClick r:id="rId4"/>
                        </a:rPr>
                        <a:t>Europe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14617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5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1440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6"/>
                        </a:rPr>
                        <a:t>Bordeaux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122000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7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10271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8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1402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9"/>
                        </a:rPr>
                        <a:t>Bourgogne Europe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0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6158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1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571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2"/>
                        </a:rPr>
                        <a:t>Côte d’Azur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3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8672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4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758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5"/>
                        </a:rPr>
                        <a:t>Grenoble Alpes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111000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7787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6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11505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7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1638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8"/>
                        </a:rPr>
                        <a:t>Lille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9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13187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0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1148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1"/>
                        </a:rPr>
                        <a:t>Lorraine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2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8770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3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719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4"/>
                        </a:rPr>
                        <a:t>Lyon 1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106000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5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8122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6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1522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7"/>
                        </a:rPr>
                        <a:t>Montpellier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8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9683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9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1398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0"/>
                        </a:rPr>
                        <a:t>Nantes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31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7198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32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637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3"/>
                        </a:rPr>
                        <a:t>Paris Cité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34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35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2308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6"/>
                        </a:rPr>
                        <a:t>Paris-Saclay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37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4139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38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1227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9"/>
                        </a:rPr>
                        <a:t>Rennes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5797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40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6127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41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880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2"/>
                        </a:rPr>
                        <a:t>Sorbonne Université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43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6732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44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1097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5"/>
                        </a:rPr>
                        <a:t>Toulouse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46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5803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47"/>
                        </a:rPr>
                        <a:t>Europe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1237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135488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17982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A7FF80A2-9FA9-A79D-B4EF-A7CB9F8B66B3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07FA2E-296F-2A3C-2DDB-ED89B1720485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FDD691F-880D-43F1-E888-A120A71ECAF7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418C1CD-E3F6-8A4E-08DE-66B0D85CDCB6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0F82BBA-9D4E-A86F-FC8F-BCA06DCC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31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EAE66874-4B52-0E2D-764C-1F501451F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5980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B36CB-159C-980A-DFF5-5B0BC940B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EFC702-3CDF-2D15-A56E-23ED0DCE8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581" y="475129"/>
            <a:ext cx="2824837" cy="369332"/>
          </a:xfrm>
        </p:spPr>
        <p:txBody>
          <a:bodyPr>
            <a:noAutofit/>
          </a:bodyPr>
          <a:lstStyle/>
          <a:p>
            <a:r>
              <a:rPr lang="fr-FR" sz="2800" dirty="0"/>
              <a:t>Amérique du Nord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3C19B5FA-D2EE-A97A-AAE7-B95777F059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299005"/>
              </p:ext>
            </p:extLst>
          </p:nvPr>
        </p:nvGraphicFramePr>
        <p:xfrm>
          <a:off x="1200912" y="1127894"/>
          <a:ext cx="9168385" cy="4933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384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987552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050797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924666">
                  <a:extLst>
                    <a:ext uri="{9D8B030D-6E8A-4147-A177-3AD203B41FA5}">
                      <a16:colId xmlns:a16="http://schemas.microsoft.com/office/drawing/2014/main" val="3741092284"/>
                    </a:ext>
                  </a:extLst>
                </a:gridCol>
                <a:gridCol w="649323">
                  <a:extLst>
                    <a:ext uri="{9D8B030D-6E8A-4147-A177-3AD203B41FA5}">
                      <a16:colId xmlns:a16="http://schemas.microsoft.com/office/drawing/2014/main" val="904255445"/>
                    </a:ext>
                  </a:extLst>
                </a:gridCol>
                <a:gridCol w="587806">
                  <a:extLst>
                    <a:ext uri="{9D8B030D-6E8A-4147-A177-3AD203B41FA5}">
                      <a16:colId xmlns:a16="http://schemas.microsoft.com/office/drawing/2014/main" val="1719330725"/>
                    </a:ext>
                  </a:extLst>
                </a:gridCol>
                <a:gridCol w="1063502">
                  <a:extLst>
                    <a:ext uri="{9D8B030D-6E8A-4147-A177-3AD203B41FA5}">
                      <a16:colId xmlns:a16="http://schemas.microsoft.com/office/drawing/2014/main" val="689322666"/>
                    </a:ext>
                  </a:extLst>
                </a:gridCol>
                <a:gridCol w="614691">
                  <a:extLst>
                    <a:ext uri="{9D8B030D-6E8A-4147-A177-3AD203B41FA5}">
                      <a16:colId xmlns:a16="http://schemas.microsoft.com/office/drawing/2014/main" val="2457544892"/>
                    </a:ext>
                  </a:extLst>
                </a:gridCol>
                <a:gridCol w="644641">
                  <a:extLst>
                    <a:ext uri="{9D8B030D-6E8A-4147-A177-3AD203B41FA5}">
                      <a16:colId xmlns:a16="http://schemas.microsoft.com/office/drawing/2014/main" val="754842603"/>
                    </a:ext>
                  </a:extLst>
                </a:gridCol>
                <a:gridCol w="1097023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14317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</a:t>
                      </a:r>
                      <a:r>
                        <a:rPr lang="fr-FR" sz="1400" dirty="0" err="1"/>
                        <a:t>Phd</a:t>
                      </a:r>
                      <a:endParaRPr lang="fr-FR" sz="1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</a:t>
                      </a:r>
                    </a:p>
                    <a:p>
                      <a:pPr algn="ctr"/>
                      <a:r>
                        <a:rPr lang="fr-FR" sz="1400" dirty="0"/>
                        <a:t>Amérique du Nord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PhD </a:t>
                      </a:r>
                    </a:p>
                    <a:p>
                      <a:pPr algn="ctr"/>
                      <a:r>
                        <a:rPr lang="fr-FR" sz="1400" dirty="0"/>
                        <a:t>Amérique du Nord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301009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"/>
                        </a:rPr>
                        <a:t>Aix-Marseille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161000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AmérNord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6"/>
                        </a:rPr>
                        <a:t>Bordeaux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122000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AmérNord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9"/>
                        </a:rPr>
                        <a:t>Bourgogne Europe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AmérNord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2"/>
                        </a:rPr>
                        <a:t>Côte d’Azur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5"/>
                        </a:rPr>
                        <a:t>Grenoble Alpes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111000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7787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8"/>
                        </a:rPr>
                        <a:t>Lille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1"/>
                        </a:rPr>
                        <a:t>Lorraine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4"/>
                        </a:rPr>
                        <a:t>Lyon 1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106000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AmérNord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7"/>
                        </a:rPr>
                        <a:t>Montpellier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8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9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0"/>
                        </a:rPr>
                        <a:t>Nantes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1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2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3"/>
                        </a:rPr>
                        <a:t>Paris Cité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4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5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6"/>
                        </a:rPr>
                        <a:t>Paris-Saclay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7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8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9"/>
                        </a:rPr>
                        <a:t>Rennes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5797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0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1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2"/>
                        </a:rPr>
                        <a:t>Sorbonne Université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3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4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5"/>
                        </a:rPr>
                        <a:t>Toulouse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6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7"/>
                        </a:rPr>
                        <a:t>AmérNord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47833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6799DDE4-8108-7640-EA63-FE79B41401A6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47D6F14-2385-E581-64EA-0904360549E9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22F661E-988C-FD23-491E-2750727A42FF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2A0B067-B214-3CAB-3628-57D885DB5A0E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24FC6C7-EB3A-368A-D806-8CE3B85E6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32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45BE3CC3-2E04-232B-46AF-3EB1C51A6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2891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F31AF-2D42-AEC9-AF9E-CE30D6317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91B520-4DEF-E82B-1DE6-E36F0996E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8629" y="300137"/>
            <a:ext cx="4357562" cy="369332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Afrique &amp; Moyen-Orient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4CEA7E8-68A1-AEE7-DD0D-47CC3534BB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756391"/>
              </p:ext>
            </p:extLst>
          </p:nvPr>
        </p:nvGraphicFramePr>
        <p:xfrm>
          <a:off x="528577" y="962015"/>
          <a:ext cx="11134845" cy="4933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196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132357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884655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916808">
                  <a:extLst>
                    <a:ext uri="{9D8B030D-6E8A-4147-A177-3AD203B41FA5}">
                      <a16:colId xmlns:a16="http://schemas.microsoft.com/office/drawing/2014/main" val="3741092284"/>
                    </a:ext>
                  </a:extLst>
                </a:gridCol>
                <a:gridCol w="788591">
                  <a:extLst>
                    <a:ext uri="{9D8B030D-6E8A-4147-A177-3AD203B41FA5}">
                      <a16:colId xmlns:a16="http://schemas.microsoft.com/office/drawing/2014/main" val="904255445"/>
                    </a:ext>
                  </a:extLst>
                </a:gridCol>
                <a:gridCol w="713880">
                  <a:extLst>
                    <a:ext uri="{9D8B030D-6E8A-4147-A177-3AD203B41FA5}">
                      <a16:colId xmlns:a16="http://schemas.microsoft.com/office/drawing/2014/main" val="1719330725"/>
                    </a:ext>
                  </a:extLst>
                </a:gridCol>
                <a:gridCol w="1291605">
                  <a:extLst>
                    <a:ext uri="{9D8B030D-6E8A-4147-A177-3AD203B41FA5}">
                      <a16:colId xmlns:a16="http://schemas.microsoft.com/office/drawing/2014/main" val="689322666"/>
                    </a:ext>
                  </a:extLst>
                </a:gridCol>
                <a:gridCol w="746532">
                  <a:extLst>
                    <a:ext uri="{9D8B030D-6E8A-4147-A177-3AD203B41FA5}">
                      <a16:colId xmlns:a16="http://schemas.microsoft.com/office/drawing/2014/main" val="2457544892"/>
                    </a:ext>
                  </a:extLst>
                </a:gridCol>
                <a:gridCol w="782905">
                  <a:extLst>
                    <a:ext uri="{9D8B030D-6E8A-4147-A177-3AD203B41FA5}">
                      <a16:colId xmlns:a16="http://schemas.microsoft.com/office/drawing/2014/main" val="754842603"/>
                    </a:ext>
                  </a:extLst>
                </a:gridCol>
                <a:gridCol w="1332316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2327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</a:t>
                      </a:r>
                      <a:r>
                        <a:rPr lang="fr-FR" sz="1400" dirty="0" err="1"/>
                        <a:t>Phd</a:t>
                      </a:r>
                      <a:endParaRPr lang="fr-FR" sz="1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</a:t>
                      </a:r>
                    </a:p>
                    <a:p>
                      <a:pPr algn="ctr"/>
                      <a:r>
                        <a:rPr lang="fr-FR" sz="1400" dirty="0"/>
                        <a:t>Afrique &amp; Moyen-Orient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PhD </a:t>
                      </a:r>
                    </a:p>
                    <a:p>
                      <a:pPr algn="ctr"/>
                      <a:r>
                        <a:rPr lang="fr-FR" sz="1400" dirty="0"/>
                        <a:t>Afrique &amp; Moyen-Orient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301009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"/>
                        </a:rPr>
                        <a:t>Aix-Marseille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161000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4"/>
                        </a:rPr>
                        <a:t>Aix-Marseille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6537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5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6"/>
                        </a:rPr>
                        <a:t>Bordeaux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122000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7"/>
                        </a:rPr>
                        <a:t>Bordeaux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9"/>
                        </a:rPr>
                        <a:t>Bourgogne Europe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10"/>
                        </a:rPr>
                        <a:t>Bourgogne Europe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1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2"/>
                        </a:rPr>
                        <a:t>Côte d’Azur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13"/>
                        </a:rPr>
                        <a:t>Côte d’Azur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3744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5"/>
                        </a:rPr>
                        <a:t>Grenoble Alpes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111000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7787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16"/>
                        </a:rPr>
                        <a:t>Grenoble Alpes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7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8"/>
                        </a:rPr>
                        <a:t>Lille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19"/>
                        </a:rPr>
                        <a:t>Lille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5406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1"/>
                        </a:rPr>
                        <a:t>Lorraine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22"/>
                        </a:rPr>
                        <a:t>Lorraine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2485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3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4"/>
                        </a:rPr>
                        <a:t>Lyon 1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106000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25"/>
                        </a:rPr>
                        <a:t>Lyon 1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2401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7"/>
                        </a:rPr>
                        <a:t>Montpellier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28"/>
                        </a:rPr>
                        <a:t>Montpellier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3293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9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0"/>
                        </a:rPr>
                        <a:t>Nantes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31"/>
                        </a:rPr>
                        <a:t>Nantes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3"/>
                        </a:rPr>
                        <a:t>Paris Cité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34"/>
                        </a:rPr>
                        <a:t>Paris Cité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7756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5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6"/>
                        </a:rPr>
                        <a:t>Paris-Saclay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37"/>
                        </a:rPr>
                        <a:t>Paris-Saclay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2738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9"/>
                        </a:rPr>
                        <a:t>Rennes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5797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40"/>
                        </a:rPr>
                        <a:t>Rennes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1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2"/>
                        </a:rPr>
                        <a:t>Sorbonne Université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43"/>
                        </a:rPr>
                        <a:t>Sorbonne Université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1915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5"/>
                        </a:rPr>
                        <a:t>Toulouse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  <a:hlinkClick r:id="rId46"/>
                        </a:rPr>
                        <a:t>Toulouse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1977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7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50747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649253A6-779D-D538-8A0E-E539E5C4755F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47AE5DF-48BD-18EB-DAE8-E11EF1793D81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D7397BB-58E8-8413-0A24-99BF63E32951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F21C7BA-E890-1956-FDDF-ABE683184102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13F3C28-34CD-63E7-2EC5-7A8DB2EA4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33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34A5702F-DF14-FB58-2B18-B560D6DF0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689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FC2D2-F7B5-A97E-C73C-01C096918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B059D8-4C6D-BFF6-CE65-7A0D97EA4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642" y="358097"/>
            <a:ext cx="7324517" cy="369332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Asie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515538D5-7CBB-C8F5-5F10-C00DECEDC0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457752"/>
              </p:ext>
            </p:extLst>
          </p:nvPr>
        </p:nvGraphicFramePr>
        <p:xfrm>
          <a:off x="582168" y="962015"/>
          <a:ext cx="11134845" cy="4933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196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132357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884655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172382">
                  <a:extLst>
                    <a:ext uri="{9D8B030D-6E8A-4147-A177-3AD203B41FA5}">
                      <a16:colId xmlns:a16="http://schemas.microsoft.com/office/drawing/2014/main" val="3741092284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904255445"/>
                    </a:ext>
                  </a:extLst>
                </a:gridCol>
                <a:gridCol w="570156">
                  <a:extLst>
                    <a:ext uri="{9D8B030D-6E8A-4147-A177-3AD203B41FA5}">
                      <a16:colId xmlns:a16="http://schemas.microsoft.com/office/drawing/2014/main" val="1719330725"/>
                    </a:ext>
                  </a:extLst>
                </a:gridCol>
                <a:gridCol w="1344706">
                  <a:extLst>
                    <a:ext uri="{9D8B030D-6E8A-4147-A177-3AD203B41FA5}">
                      <a16:colId xmlns:a16="http://schemas.microsoft.com/office/drawing/2014/main" val="689322666"/>
                    </a:ext>
                  </a:extLst>
                </a:gridCol>
                <a:gridCol w="1369711">
                  <a:extLst>
                    <a:ext uri="{9D8B030D-6E8A-4147-A177-3AD203B41FA5}">
                      <a16:colId xmlns:a16="http://schemas.microsoft.com/office/drawing/2014/main" val="2457544892"/>
                    </a:ext>
                  </a:extLst>
                </a:gridCol>
                <a:gridCol w="782905">
                  <a:extLst>
                    <a:ext uri="{9D8B030D-6E8A-4147-A177-3AD203B41FA5}">
                      <a16:colId xmlns:a16="http://schemas.microsoft.com/office/drawing/2014/main" val="754842603"/>
                    </a:ext>
                  </a:extLst>
                </a:gridCol>
                <a:gridCol w="1332316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2327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</a:t>
                      </a:r>
                      <a:r>
                        <a:rPr lang="fr-FR" sz="1400" dirty="0" err="1"/>
                        <a:t>Phd</a:t>
                      </a:r>
                      <a:endParaRPr lang="fr-FR" sz="1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Alumni </a:t>
                      </a:r>
                    </a:p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Asie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Alumni PhD </a:t>
                      </a:r>
                    </a:p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Asie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301009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"/>
                        </a:rPr>
                        <a:t>Aix-Marseille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161000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Asie</a:t>
                      </a:r>
                      <a:endParaRPr lang="fr-FR" sz="1200" b="1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6"/>
                        </a:rPr>
                        <a:t>Bordeaux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122000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Asie</a:t>
                      </a:r>
                      <a:endParaRPr lang="fr-FR" sz="1200" b="1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8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9"/>
                        </a:rPr>
                        <a:t>Bourgogne Europe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0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1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2"/>
                        </a:rPr>
                        <a:t>Côte d’Azur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5"/>
                        </a:rPr>
                        <a:t>Grenoble Alpes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111000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7787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7"/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8"/>
                        </a:rPr>
                        <a:t>Lille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19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0"/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1"/>
                        </a:rPr>
                        <a:t>Lorraine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2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3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4"/>
                        </a:rPr>
                        <a:t>Lyon 1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106000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5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6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7"/>
                        </a:rPr>
                        <a:t>Montpellier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8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9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0"/>
                        </a:rPr>
                        <a:t>Nantes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1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2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3"/>
                        </a:rPr>
                        <a:t>Paris Cité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4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5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6"/>
                        </a:rPr>
                        <a:t>Paris-Saclay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7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8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9"/>
                        </a:rPr>
                        <a:t>Rennes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5797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0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1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2"/>
                        </a:rPr>
                        <a:t>Sorbonne Université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3"/>
                        </a:rPr>
                        <a:t>Asie</a:t>
                      </a:r>
                      <a:endParaRPr lang="fr-FR" sz="1200" b="1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4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5"/>
                        </a:rPr>
                        <a:t>Toulouse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6"/>
                        </a:rPr>
                        <a:t>Asie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7"/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20794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AE554D2D-6289-2D6D-07D0-5A5BBD44E63B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D2521A3-7BF6-52E1-9812-55D533704FE7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974B41C-D80C-5388-08F2-20DFDFA43C65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6D30AC-EC48-2BA0-E77B-230BCFCA138E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61EC1AE-A520-6DB7-DDF7-A28EA8555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34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39DB5041-8F8C-DBE3-4FAC-ECF31C30F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6656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2FCB5-A161-9E7B-73F8-9A1EC0F4B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C3F659-CFC2-2164-9CEC-C4D084232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0582" y="283291"/>
            <a:ext cx="3339940" cy="369332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Amérique du Sud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E3E7BD13-96A1-C350-F07C-E86F992D4F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703655"/>
              </p:ext>
            </p:extLst>
          </p:nvPr>
        </p:nvGraphicFramePr>
        <p:xfrm>
          <a:off x="766899" y="962015"/>
          <a:ext cx="11134845" cy="4933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196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132357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884655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1172382">
                  <a:extLst>
                    <a:ext uri="{9D8B030D-6E8A-4147-A177-3AD203B41FA5}">
                      <a16:colId xmlns:a16="http://schemas.microsoft.com/office/drawing/2014/main" val="3741092284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904255445"/>
                    </a:ext>
                  </a:extLst>
                </a:gridCol>
                <a:gridCol w="570156">
                  <a:extLst>
                    <a:ext uri="{9D8B030D-6E8A-4147-A177-3AD203B41FA5}">
                      <a16:colId xmlns:a16="http://schemas.microsoft.com/office/drawing/2014/main" val="1719330725"/>
                    </a:ext>
                  </a:extLst>
                </a:gridCol>
                <a:gridCol w="1344706">
                  <a:extLst>
                    <a:ext uri="{9D8B030D-6E8A-4147-A177-3AD203B41FA5}">
                      <a16:colId xmlns:a16="http://schemas.microsoft.com/office/drawing/2014/main" val="689322666"/>
                    </a:ext>
                  </a:extLst>
                </a:gridCol>
                <a:gridCol w="1369711">
                  <a:extLst>
                    <a:ext uri="{9D8B030D-6E8A-4147-A177-3AD203B41FA5}">
                      <a16:colId xmlns:a16="http://schemas.microsoft.com/office/drawing/2014/main" val="2457544892"/>
                    </a:ext>
                  </a:extLst>
                </a:gridCol>
                <a:gridCol w="782905">
                  <a:extLst>
                    <a:ext uri="{9D8B030D-6E8A-4147-A177-3AD203B41FA5}">
                      <a16:colId xmlns:a16="http://schemas.microsoft.com/office/drawing/2014/main" val="754842603"/>
                    </a:ext>
                  </a:extLst>
                </a:gridCol>
                <a:gridCol w="1332316">
                  <a:extLst>
                    <a:ext uri="{9D8B030D-6E8A-4147-A177-3AD203B41FA5}">
                      <a16:colId xmlns:a16="http://schemas.microsoft.com/office/drawing/2014/main" val="2354877164"/>
                    </a:ext>
                  </a:extLst>
                </a:gridCol>
              </a:tblGrid>
              <a:tr h="2327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</a:t>
                      </a:r>
                      <a:r>
                        <a:rPr lang="fr-FR" sz="1400" dirty="0" err="1"/>
                        <a:t>Phd</a:t>
                      </a:r>
                      <a:endParaRPr lang="fr-FR" sz="1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Alumni </a:t>
                      </a:r>
                    </a:p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Amérique du Sud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Alumni PhD </a:t>
                      </a:r>
                    </a:p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Amérique du Sud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n-lt"/>
                        </a:rPr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301009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"/>
                        </a:rPr>
                        <a:t>Aix-Marseille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161000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5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6"/>
                        </a:rPr>
                        <a:t>Bordeaux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122000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7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9"/>
                        </a:rPr>
                        <a:t>Bourgogne Europe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0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1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2"/>
                        </a:rPr>
                        <a:t>Côte d’Azur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3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4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5"/>
                        </a:rPr>
                        <a:t>Grenoble Alpes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111000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7787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6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7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8"/>
                        </a:rPr>
                        <a:t>Lille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19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0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1"/>
                        </a:rPr>
                        <a:t>Lorraine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2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3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4"/>
                        </a:rPr>
                        <a:t>Lyon 1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106000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5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6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7"/>
                        </a:rPr>
                        <a:t>Montpellier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8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29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0"/>
                        </a:rPr>
                        <a:t>Nantes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1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2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3"/>
                        </a:rPr>
                        <a:t>Paris Cité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4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5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6"/>
                        </a:rPr>
                        <a:t>Paris-Saclay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7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38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9"/>
                        </a:rPr>
                        <a:t>Rennes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5797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0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1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2"/>
                        </a:rPr>
                        <a:t>Sorbonne Université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3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4"/>
                        </a:rPr>
                        <a:t>PhD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5"/>
                        </a:rPr>
                        <a:t>Toulouse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6"/>
                        </a:rPr>
                        <a:t>AmSud</a:t>
                      </a:r>
                      <a:endParaRPr lang="fr-FR" sz="1200" b="0" i="0" u="sng" strike="noStrike" dirty="0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467886"/>
                          </a:solidFill>
                          <a:effectLst/>
                          <a:latin typeface="+mn-lt"/>
                          <a:hlinkClick r:id="rId47"/>
                        </a:rPr>
                        <a:t>PhD</a:t>
                      </a:r>
                      <a:endParaRPr lang="fr-FR" sz="1200" b="0" i="0" u="sng" strike="noStrike">
                        <a:solidFill>
                          <a:srgbClr val="46788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467886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35DD32D2-EEEA-C448-AF03-642C968F98C1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DE7BE74-93C9-6E46-E6D6-0401C28176EE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1CEA383-289B-A879-2FFF-9D302587CC1C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0843C3-6597-FBE9-C9B4-739CEC2BA690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C196259-5D51-A68B-331E-7500D539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35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D8AB9ACE-B33B-CBCA-0EB0-E87089D00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4594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7F8B4C-1A87-D4DC-9BD4-0AB757210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/>
              <a:t>Conclusion</a:t>
            </a:r>
            <a:br>
              <a:rPr lang="fr-FR" sz="3200" dirty="0"/>
            </a:br>
            <a:r>
              <a:rPr lang="fr-FR" sz="2400" dirty="0"/>
              <a:t>Quelques chiffres saillants (1/2)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649D52-63D8-A341-770A-1821057F8F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r-FR" sz="1600" dirty="0"/>
              <a:t>Occupations Alumni PhD</a:t>
            </a:r>
          </a:p>
          <a:p>
            <a:pPr lvl="1"/>
            <a:r>
              <a:rPr lang="fr-FR" sz="1600" dirty="0"/>
              <a:t>Enseignement &amp; Recherche: 50,1%</a:t>
            </a:r>
          </a:p>
          <a:p>
            <a:pPr lvl="1"/>
            <a:r>
              <a:rPr lang="fr-FR" sz="1600" dirty="0"/>
              <a:t>Ingénierie: 13,4%</a:t>
            </a:r>
          </a:p>
          <a:p>
            <a:r>
              <a:rPr lang="fr-FR" sz="1600" dirty="0"/>
              <a:t>Localisation des Alumni PhD en région de l’Université</a:t>
            </a:r>
          </a:p>
          <a:p>
            <a:pPr lvl="1"/>
            <a:r>
              <a:rPr lang="fr-FR" sz="1600" dirty="0"/>
              <a:t>59%  par rapport aux Alumni localisés en France</a:t>
            </a:r>
          </a:p>
          <a:p>
            <a:pPr lvl="1"/>
            <a:r>
              <a:rPr lang="fr-FR" sz="1600" dirty="0"/>
              <a:t>Variation suivant les Universités : 39,4% à 71,5%</a:t>
            </a:r>
          </a:p>
          <a:p>
            <a:r>
              <a:rPr lang="fr-FR" sz="1600" dirty="0"/>
              <a:t>L’ Europe (hors France) rassemble 51% des Alumni et 59% des Alumni PhD hors France.</a:t>
            </a:r>
          </a:p>
          <a:p>
            <a:r>
              <a:rPr lang="fr-FR" sz="1600" dirty="0"/>
              <a:t>Le ratio PhD pour l’Europe (hors France) est de 13,3%, à comparer à 5,7% pour la France.</a:t>
            </a:r>
          </a:p>
          <a:p>
            <a:pPr lvl="1"/>
            <a:endParaRPr lang="fr-FR" sz="16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5DDF0C33-AEBD-E2B7-4F24-C46113276E1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81261014"/>
              </p:ext>
            </p:extLst>
          </p:nvPr>
        </p:nvGraphicFramePr>
        <p:xfrm>
          <a:off x="7384677" y="1825625"/>
          <a:ext cx="3875990" cy="2698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7859">
                  <a:extLst>
                    <a:ext uri="{9D8B030D-6E8A-4147-A177-3AD203B41FA5}">
                      <a16:colId xmlns:a16="http://schemas.microsoft.com/office/drawing/2014/main" val="1067268457"/>
                    </a:ext>
                  </a:extLst>
                </a:gridCol>
                <a:gridCol w="1268131">
                  <a:extLst>
                    <a:ext uri="{9D8B030D-6E8A-4147-A177-3AD203B41FA5}">
                      <a16:colId xmlns:a16="http://schemas.microsoft.com/office/drawing/2014/main" val="206957563"/>
                    </a:ext>
                  </a:extLst>
                </a:gridCol>
              </a:tblGrid>
              <a:tr h="50762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Grands secteurs d’activité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Entreprises</a:t>
                      </a:r>
                    </a:p>
                    <a:p>
                      <a:pPr algn="ctr"/>
                      <a:r>
                        <a:rPr lang="fr-FR" sz="1200" dirty="0"/>
                        <a:t>Ratio PhD</a:t>
                      </a:r>
                    </a:p>
                    <a:p>
                      <a:pPr algn="ctr"/>
                      <a:r>
                        <a:rPr lang="fr-FR" sz="1200" dirty="0"/>
                        <a:t>Sup 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550312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Banques, assurances, conseil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071764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Numérique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86688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r>
                        <a:rPr lang="fr-FR" sz="1200" dirty="0"/>
                        <a:t>Transports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8629950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r>
                        <a:rPr lang="fr-FR" sz="1200" dirty="0"/>
                        <a:t>Energie, environnement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748582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r>
                        <a:rPr lang="fr-FR" sz="1200" dirty="0"/>
                        <a:t>Chimie, pharma, biotech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978356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r>
                        <a:rPr lang="fr-FR" sz="1200" dirty="0"/>
                        <a:t>Industries variées, ingénierie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961283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 algn="r"/>
                      <a:r>
                        <a:rPr lang="fr-FR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339893"/>
                  </a:ext>
                </a:extLst>
              </a:tr>
            </a:tbl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754BBC-6D40-02EC-6380-1C8796E01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CD0799F-8C7F-09FA-0F19-0D3A03B3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36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9F414CB-C239-8EB8-D659-7BF7C7E11FB2}"/>
              </a:ext>
            </a:extLst>
          </p:cNvPr>
          <p:cNvSpPr txBox="1"/>
          <p:nvPr/>
        </p:nvSpPr>
        <p:spPr>
          <a:xfrm>
            <a:off x="7384677" y="4592584"/>
            <a:ext cx="36994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34 Grandes Entreprises sur les 150 du panel ont un ratio PhD  supérieur à 10%.</a:t>
            </a:r>
          </a:p>
          <a:p>
            <a:r>
              <a:rPr lang="fr-FR" sz="1200" dirty="0"/>
              <a:t>Ratio </a:t>
            </a:r>
            <a:r>
              <a:rPr lang="fr-FR" sz="1200" dirty="0" err="1"/>
              <a:t>Phd</a:t>
            </a:r>
            <a:r>
              <a:rPr lang="fr-FR" sz="1200" dirty="0"/>
              <a:t> = Alumni PhD employés / </a:t>
            </a:r>
            <a:r>
              <a:rPr lang="fr-FR" sz="1200" dirty="0" err="1"/>
              <a:t>alumni</a:t>
            </a:r>
            <a:r>
              <a:rPr lang="fr-FR" sz="1200" dirty="0"/>
              <a:t> employés</a:t>
            </a:r>
          </a:p>
        </p:txBody>
      </p:sp>
    </p:spTree>
    <p:extLst>
      <p:ext uri="{BB962C8B-B14F-4D97-AF65-F5344CB8AC3E}">
        <p14:creationId xmlns:p14="http://schemas.microsoft.com/office/powerpoint/2010/main" val="24077478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B4D4C5BD-6D7A-E4C5-2D81-6D5D1BAAB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6353"/>
          </a:xfrm>
        </p:spPr>
        <p:txBody>
          <a:bodyPr>
            <a:normAutofit/>
          </a:bodyPr>
          <a:lstStyle/>
          <a:p>
            <a:pPr algn="ctr"/>
            <a:r>
              <a:rPr lang="fr-FR" sz="2800" dirty="0"/>
              <a:t>Conclusion (2/2)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E03BCF1B-E295-B59F-C150-F5FF97207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602"/>
            <a:ext cx="10515600" cy="4642361"/>
          </a:xfrm>
        </p:spPr>
        <p:txBody>
          <a:bodyPr>
            <a:normAutofit/>
          </a:bodyPr>
          <a:lstStyle/>
          <a:p>
            <a:r>
              <a:rPr lang="fr-FR" sz="2000" dirty="0"/>
              <a:t>Intérêt d’étudier  conjointement Alumni et Alumni PhD et mesurer le ratio PhD</a:t>
            </a:r>
          </a:p>
          <a:p>
            <a:r>
              <a:rPr lang="fr-FR" sz="2000" dirty="0"/>
              <a:t>Le fait d’étudier de façon groupée 15 Universités permet d’identifier des TOP Employeurs et ses profils </a:t>
            </a:r>
            <a:r>
              <a:rPr lang="fr-FR" sz="2000" dirty="0" err="1"/>
              <a:t>alumni</a:t>
            </a:r>
            <a:r>
              <a:rPr lang="fr-FR" sz="2000" dirty="0"/>
              <a:t> </a:t>
            </a:r>
          </a:p>
          <a:p>
            <a:r>
              <a:rPr lang="fr-FR" sz="2000" dirty="0"/>
              <a:t>Le panel des 15 Universités est représentatif (pour les sciences exactes) et peut servir de référence pour positionner d’autres Universités</a:t>
            </a:r>
          </a:p>
          <a:p>
            <a:r>
              <a:rPr lang="fr-FR" sz="2000" dirty="0"/>
              <a:t>Le panel des 150 Grandes Entreprises est déjà significatif et peut servir aussi de référence : le Lecteur peut aisément compléter avec d’autres Entreprises.</a:t>
            </a:r>
          </a:p>
          <a:p>
            <a:r>
              <a:rPr lang="fr-FR" sz="2000" dirty="0"/>
              <a:t>Nous n’avons pas traité</a:t>
            </a:r>
          </a:p>
          <a:p>
            <a:pPr lvl="1"/>
            <a:r>
              <a:rPr lang="fr-FR" sz="1800" dirty="0"/>
              <a:t>Certains secteurs d’activité: commerce, médical, juridique…</a:t>
            </a:r>
          </a:p>
          <a:p>
            <a:pPr lvl="1"/>
            <a:r>
              <a:rPr lang="fr-FR" sz="1800" dirty="0"/>
              <a:t>Entreprises de taille intermédiaire, PME  qui feront l’objet d’une deuxième version</a:t>
            </a:r>
          </a:p>
          <a:p>
            <a:pPr lvl="1"/>
            <a:r>
              <a:rPr lang="fr-FR" sz="1800" dirty="0"/>
              <a:t>…</a:t>
            </a:r>
          </a:p>
          <a:p>
            <a:r>
              <a:rPr lang="fr-FR" sz="2000" dirty="0"/>
              <a:t>Cette étude LinkedIn peut être aisément actualisée régulièrement pour dégager des évolutions.</a:t>
            </a:r>
          </a:p>
          <a:p>
            <a:endParaRPr lang="fr-FR" sz="16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4273F7-20A6-506B-7631-19DAA9D0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84381D-FCBF-D525-8B12-1F397B65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37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373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381143-54F0-33B8-DE1D-381E1DE03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B7DD2A-F867-D8E6-C4E0-27338FA64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29244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Page LinkedIn d’une Université</a:t>
            </a:r>
          </a:p>
          <a:p>
            <a:r>
              <a:rPr lang="fr-FR" dirty="0"/>
              <a:t>Le panel d’universités</a:t>
            </a:r>
          </a:p>
          <a:p>
            <a:r>
              <a:rPr lang="fr-FR" dirty="0"/>
              <a:t>Occupations</a:t>
            </a:r>
          </a:p>
          <a:p>
            <a:r>
              <a:rPr lang="fr-FR" dirty="0"/>
              <a:t>Localisation</a:t>
            </a:r>
          </a:p>
          <a:p>
            <a:pPr lvl="1"/>
            <a:r>
              <a:rPr lang="fr-FR" dirty="0"/>
              <a:t>France, par régions</a:t>
            </a:r>
          </a:p>
          <a:p>
            <a:pPr lvl="1"/>
            <a:r>
              <a:rPr lang="fr-FR" dirty="0"/>
              <a:t>Monde , par grandes régions et pays</a:t>
            </a:r>
          </a:p>
          <a:p>
            <a:r>
              <a:rPr lang="fr-FR" dirty="0"/>
              <a:t>Employeurs</a:t>
            </a:r>
          </a:p>
          <a:p>
            <a:pPr lvl="1"/>
            <a:r>
              <a:rPr lang="fr-FR" dirty="0"/>
              <a:t>Organismes de recherche</a:t>
            </a:r>
          </a:p>
          <a:p>
            <a:pPr lvl="1"/>
            <a:r>
              <a:rPr lang="fr-FR" dirty="0"/>
              <a:t>Grandes Entreprises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841237-0270-C052-1D2D-FF7EB2306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B466EF-A2B7-FC95-EA29-67F42646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663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E75FEDF-A24D-B22A-359B-3B41A3418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Occupations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604CA5D-7335-9628-FE2E-CB0EAC09C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117654"/>
          </a:xfrm>
        </p:spPr>
        <p:txBody>
          <a:bodyPr/>
          <a:lstStyle/>
          <a:p>
            <a:r>
              <a:rPr lang="fr-FR" dirty="0"/>
              <a:t>Enseignement &amp; Recherche</a:t>
            </a:r>
          </a:p>
          <a:p>
            <a:r>
              <a:rPr lang="fr-FR" dirty="0"/>
              <a:t>Ingénierie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D396102-9A8E-11D1-A50E-24669261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DE11A5-B321-101E-0455-2314382A5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62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CCFE1-2548-3D4A-35D3-B5401183C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D80973-DE15-2FDC-53C6-47A89E90A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652" y="290463"/>
            <a:ext cx="9611139" cy="369332"/>
          </a:xfrm>
        </p:spPr>
        <p:txBody>
          <a:bodyPr>
            <a:noAutofit/>
          </a:bodyPr>
          <a:lstStyle/>
          <a:p>
            <a:r>
              <a:rPr lang="fr-FR" sz="3200" dirty="0"/>
              <a:t>Alumni PhD: Occupations Enseignement &amp; Recherche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C9E10409-E9AF-FC47-F7AD-87465AFE74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040361"/>
              </p:ext>
            </p:extLst>
          </p:nvPr>
        </p:nvGraphicFramePr>
        <p:xfrm>
          <a:off x="4973934" y="975567"/>
          <a:ext cx="6996609" cy="4708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009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805543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74109228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904255445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1719330725"/>
                    </a:ext>
                  </a:extLst>
                </a:gridCol>
                <a:gridCol w="968828">
                  <a:extLst>
                    <a:ext uri="{9D8B030D-6E8A-4147-A177-3AD203B41FA5}">
                      <a16:colId xmlns:a16="http://schemas.microsoft.com/office/drawing/2014/main" val="689322666"/>
                    </a:ext>
                  </a:extLst>
                </a:gridCol>
                <a:gridCol w="817799">
                  <a:extLst>
                    <a:ext uri="{9D8B030D-6E8A-4147-A177-3AD203B41FA5}">
                      <a16:colId xmlns:a16="http://schemas.microsoft.com/office/drawing/2014/main" val="2457544892"/>
                    </a:ext>
                  </a:extLst>
                </a:gridCol>
                <a:gridCol w="843973">
                  <a:extLst>
                    <a:ext uri="{9D8B030D-6E8A-4147-A177-3AD203B41FA5}">
                      <a16:colId xmlns:a16="http://schemas.microsoft.com/office/drawing/2014/main" val="754842603"/>
                    </a:ext>
                  </a:extLst>
                </a:gridCol>
              </a:tblGrid>
              <a:tr h="318895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PhD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Alumni PhD </a:t>
                      </a:r>
                      <a:r>
                        <a:rPr lang="fr-FR" sz="1400" dirty="0" err="1"/>
                        <a:t>Ens</a:t>
                      </a:r>
                      <a:r>
                        <a:rPr lang="fr-FR" sz="1400" dirty="0"/>
                        <a:t> &amp; Rech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"/>
                        </a:rPr>
                        <a:t>Aix-Marseille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161000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  <a:hlinkClick r:id="rId3"/>
                        </a:rPr>
                        <a:t>PhD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  <a:hlinkClick r:id="rId4"/>
                        </a:rPr>
                        <a:t>Ens &amp;Rech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4407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5"/>
                        </a:rPr>
                        <a:t>Bordeaux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122000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6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7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7"/>
                        </a:rPr>
                        <a:t>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3793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8"/>
                        </a:rPr>
                        <a:t>Bourgogne Europe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9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3217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4,5%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10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10"/>
                        </a:rPr>
                        <a:t> &amp;Rech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1605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1"/>
                        </a:rPr>
                        <a:t>Côte d’Azur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2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3831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13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13"/>
                        </a:rPr>
                        <a:t>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4"/>
                        </a:rPr>
                        <a:t>Grenoble Alpes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111000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5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7787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  <a:hlinkClick r:id="rId16"/>
                        </a:rPr>
                        <a:t>Ens &amp;Rech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3827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7"/>
                        </a:rPr>
                        <a:t>Lille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8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6661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19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19"/>
                        </a:rPr>
                        <a:t>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3205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0"/>
                        </a:rPr>
                        <a:t>Lorraine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1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22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22"/>
                        </a:rPr>
                        <a:t>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2308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3"/>
                        </a:rPr>
                        <a:t>Lyon 1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106000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4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25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25"/>
                        </a:rPr>
                        <a:t> &amp;Rech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4280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6"/>
                        </a:rPr>
                        <a:t>Montpellier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7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28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28"/>
                        </a:rPr>
                        <a:t>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3957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9"/>
                        </a:rPr>
                        <a:t>Nantes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30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4351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31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31"/>
                        </a:rPr>
                        <a:t> &amp;Rech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2337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2"/>
                        </a:rPr>
                        <a:t>Paris Cité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33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15161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34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34"/>
                        </a:rPr>
                        <a:t>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7124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5"/>
                        </a:rPr>
                        <a:t>Paris-Saclay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36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37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37"/>
                        </a:rPr>
                        <a:t>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4956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8"/>
                        </a:rPr>
                        <a:t>Rennes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39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5797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40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40"/>
                        </a:rPr>
                        <a:t>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1"/>
                        </a:rPr>
                        <a:t>Sorbonne Université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  <a:hlinkClick r:id="rId42"/>
                        </a:rPr>
                        <a:t>PhD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6972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  <a:hlinkClick r:id="rId43"/>
                        </a:rPr>
                        <a:t>Ens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3910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4"/>
                        </a:rPr>
                        <a:t>Toulouse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45"/>
                        </a:rPr>
                        <a:t>PhD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+mn-lt"/>
                          <a:hlinkClick r:id="rId46"/>
                        </a:rPr>
                        <a:t>Ens</a:t>
                      </a:r>
                      <a:r>
                        <a:rPr lang="fr-FR" sz="1200" dirty="0">
                          <a:latin typeface="+mn-lt"/>
                          <a:hlinkClick r:id="rId46"/>
                        </a:rPr>
                        <a:t> &amp; Rech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3963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54683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977FDF70-CA79-230C-D78D-ECB1B82806D6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75703B1-070A-5A00-4538-3DE9D64297CE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FD2734C-1EA4-84CC-CDF4-83C240B8F86C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E47669F-0ECB-6BC0-CE5F-BDA1E76B9060}"/>
              </a:ext>
            </a:extLst>
          </p:cNvPr>
          <p:cNvSpPr txBox="1"/>
          <p:nvPr/>
        </p:nvSpPr>
        <p:spPr>
          <a:xfrm>
            <a:off x="4356847" y="475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DBB9A56-C3A6-E835-FC19-461321361BDC}"/>
              </a:ext>
            </a:extLst>
          </p:cNvPr>
          <p:cNvSpPr txBox="1"/>
          <p:nvPr/>
        </p:nvSpPr>
        <p:spPr>
          <a:xfrm>
            <a:off x="221457" y="989662"/>
            <a:ext cx="454648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Chaque Alumni peut indiquer sur son profil LinkedIn une ou plusieurs « occupations »</a:t>
            </a:r>
          </a:p>
          <a:p>
            <a:endParaRPr lang="fr-FR" sz="1400" dirty="0"/>
          </a:p>
          <a:p>
            <a:r>
              <a:rPr lang="fr-FR" dirty="0"/>
              <a:t>Occupation Enseignement &amp; Recherche</a:t>
            </a:r>
          </a:p>
          <a:p>
            <a:r>
              <a:rPr lang="fr-FR" sz="1400" dirty="0"/>
              <a:t>Nous faisons ici le focus sur les  Profils  qui renseignent les occupations Enseignement ou Recherche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Profils  Alumni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Moyenne : 16,3%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: 13,1% à 18,9%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Profils Alumni PhD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Moyenne 50,1%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Variation: 47,0% à 56,1%</a:t>
            </a:r>
          </a:p>
          <a:p>
            <a:endParaRPr lang="fr-FR" sz="1400" dirty="0"/>
          </a:p>
          <a:p>
            <a:r>
              <a:rPr lang="fr-FR" dirty="0"/>
              <a:t>Occupation Ingénierie</a:t>
            </a:r>
          </a:p>
          <a:p>
            <a:r>
              <a:rPr lang="fr-FR" sz="1400" dirty="0"/>
              <a:t>La diapo suivante porte sur  les profils qui renseignent l’occupation Ingénierie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Profils Alumni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Moyenne: 7,9 %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: 5,6% à 13,7%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Profils Alumni PhD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Moyenne: 13,4%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Variation : 8,1% à 19,3%</a:t>
            </a:r>
          </a:p>
          <a:p>
            <a:endParaRPr lang="fr-FR" sz="14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2FB91BD-A239-BEE9-ED01-0A81E97770D5}"/>
              </a:ext>
            </a:extLst>
          </p:cNvPr>
          <p:cNvSpPr txBox="1"/>
          <p:nvPr/>
        </p:nvSpPr>
        <p:spPr>
          <a:xfrm>
            <a:off x="5257800" y="5872786"/>
            <a:ext cx="55517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Navigation à travers les liens</a:t>
            </a:r>
          </a:p>
          <a:p>
            <a:r>
              <a:rPr lang="fr-FR" sz="1400" dirty="0"/>
              <a:t>LinkedIn affiche le TOP 5 (nombre de profils) des lieux de travail, lieux de résidences, occupations, compétences, études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DECD6597-6D2A-B589-7DC7-73D6C6014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6</a:t>
            </a:fld>
            <a:endParaRPr lang="fr-FR"/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113142B0-A5D5-9411-DAAD-DBF1A5089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364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F8785-0A72-67AF-634A-E77E76F7B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247A4C-AB35-2CE9-C5ED-F49F51B43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7278" y="383573"/>
            <a:ext cx="8786191" cy="369332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 : occupation ingénierie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7C8147C2-E160-66A6-0510-BCE376F285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8559659"/>
              </p:ext>
            </p:extLst>
          </p:nvPr>
        </p:nvGraphicFramePr>
        <p:xfrm>
          <a:off x="1543973" y="1095783"/>
          <a:ext cx="9211236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313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024340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  <a:gridCol w="1150603">
                  <a:extLst>
                    <a:ext uri="{9D8B030D-6E8A-4147-A177-3AD203B41FA5}">
                      <a16:colId xmlns:a16="http://schemas.microsoft.com/office/drawing/2014/main" val="1560697744"/>
                    </a:ext>
                  </a:extLst>
                </a:gridCol>
                <a:gridCol w="943166">
                  <a:extLst>
                    <a:ext uri="{9D8B030D-6E8A-4147-A177-3AD203B41FA5}">
                      <a16:colId xmlns:a16="http://schemas.microsoft.com/office/drawing/2014/main" val="3741092284"/>
                    </a:ext>
                  </a:extLst>
                </a:gridCol>
                <a:gridCol w="823917">
                  <a:extLst>
                    <a:ext uri="{9D8B030D-6E8A-4147-A177-3AD203B41FA5}">
                      <a16:colId xmlns:a16="http://schemas.microsoft.com/office/drawing/2014/main" val="904255445"/>
                    </a:ext>
                  </a:extLst>
                </a:gridCol>
                <a:gridCol w="823917">
                  <a:extLst>
                    <a:ext uri="{9D8B030D-6E8A-4147-A177-3AD203B41FA5}">
                      <a16:colId xmlns:a16="http://schemas.microsoft.com/office/drawing/2014/main" val="1719330725"/>
                    </a:ext>
                  </a:extLst>
                </a:gridCol>
                <a:gridCol w="1311760">
                  <a:extLst>
                    <a:ext uri="{9D8B030D-6E8A-4147-A177-3AD203B41FA5}">
                      <a16:colId xmlns:a16="http://schemas.microsoft.com/office/drawing/2014/main" val="689322666"/>
                    </a:ext>
                  </a:extLst>
                </a:gridCol>
                <a:gridCol w="769712">
                  <a:extLst>
                    <a:ext uri="{9D8B030D-6E8A-4147-A177-3AD203B41FA5}">
                      <a16:colId xmlns:a16="http://schemas.microsoft.com/office/drawing/2014/main" val="2457544892"/>
                    </a:ext>
                  </a:extLst>
                </a:gridCol>
                <a:gridCol w="743508">
                  <a:extLst>
                    <a:ext uri="{9D8B030D-6E8A-4147-A177-3AD203B41FA5}">
                      <a16:colId xmlns:a16="http://schemas.microsoft.com/office/drawing/2014/main" val="754842603"/>
                    </a:ext>
                  </a:extLst>
                </a:gridCol>
              </a:tblGrid>
              <a:tr h="13350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Universités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Alumni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Alumni </a:t>
                      </a:r>
                      <a:r>
                        <a:rPr lang="fr-FR" sz="1400" dirty="0" err="1"/>
                        <a:t>Phd</a:t>
                      </a:r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/>
                        <a:t>Alumni Ingénierie</a:t>
                      </a:r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PhD Ingénierie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"/>
                        </a:rPr>
                        <a:t>Aix-Marseille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161000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  <a:hlinkClick r:id="rId4"/>
                        </a:rPr>
                        <a:t>Ingénierie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10790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6,7%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latin typeface="+mn-lt"/>
                          <a:hlinkClick r:id="rId5"/>
                        </a:rPr>
                        <a:t>Ingénierie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11,8%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6"/>
                        </a:rPr>
                        <a:t>Bordeaux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122000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7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9776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8,0%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8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14,6%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9"/>
                        </a:rPr>
                        <a:t>Bourgogne Europe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0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4404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1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392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12,2%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2"/>
                        </a:rPr>
                        <a:t>Côte d’Azur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3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6742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4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560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14,6%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5"/>
                        </a:rPr>
                        <a:t>Grenoble Alpes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111000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7787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6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10107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9,1%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7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1499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19,3%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18"/>
                        </a:rPr>
                        <a:t>Lille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172000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19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11657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6,8%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0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897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13,5%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1"/>
                        </a:rPr>
                        <a:t>Lorraine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2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6674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8,0%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3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740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16,4%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4"/>
                        </a:rPr>
                        <a:t>Lyon 1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106000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5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11085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10,5%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6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1104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12,5%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27"/>
                        </a:rPr>
                        <a:t>Montpellier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107000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28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7824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7,3%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9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904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11,4%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97584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0"/>
                        </a:rPr>
                        <a:t>Nantes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98000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31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6262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6,4%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32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589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13,5%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687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3"/>
                        </a:rPr>
                        <a:t>Paris Cité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34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10180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5,6%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35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1235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8,1%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019701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6"/>
                        </a:rPr>
                        <a:t>Paris-Saclay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82000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37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7676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9,4%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38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1405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14,9%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16511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39"/>
                        </a:rPr>
                        <a:t>Rennes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93000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5797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40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8184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8,8%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41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997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17,2%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8598556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2"/>
                        </a:rPr>
                        <a:t>Sorbonne Université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73000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43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4675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6,4%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44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750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10,8%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20518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  <a:hlinkClick r:id="rId45"/>
                        </a:rPr>
                        <a:t>Toulouse</a:t>
                      </a:r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+mn-lt"/>
                        </a:rPr>
                        <a:t>102000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  <a:hlinkClick r:id="rId46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latin typeface="+mn-lt"/>
                        </a:rPr>
                        <a:t>14007</a:t>
                      </a:r>
                      <a:endParaRPr lang="fr-FR" sz="12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13,7%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47"/>
                        </a:rPr>
                        <a:t>Ingénierie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+mn-lt"/>
                        </a:rPr>
                        <a:t>1414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17,4%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83553"/>
                  </a:ext>
                </a:extLst>
              </a:tr>
              <a:tr h="250338">
                <a:tc>
                  <a:txBody>
                    <a:bodyPr/>
                    <a:lstStyle/>
                    <a:p>
                      <a:endParaRPr lang="fr-F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130043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7,9%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14670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672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9DD74227-9564-53E2-2E85-2BD27FDEED26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2469390-8DC7-7720-90EB-941C581B3C46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ED306EB-705B-7612-9CE0-6B3992AFCDCD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ACA618-F159-1CC8-CDD4-B2ED9838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7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1F19B62-3055-DF53-6225-76E125E39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746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A5932-0FC9-BCF5-3BAD-F0BE23939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D70299B-63C0-38FA-ADA8-6168D82C8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Employeurs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045259-7ECB-AD78-AD02-0198D61117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Organismes de recherche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45E3EBA-5615-B2B6-EFE4-7828FA70E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FFA2A0B-E6A2-581D-B4EF-650816F3B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118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31A30-61D7-EB3C-87CC-7CED6351D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34F4C7-0916-6EC4-7D6F-0E4048468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52" y="173687"/>
            <a:ext cx="11135957" cy="822645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Alumni &amp; Alumni PhD:</a:t>
            </a:r>
            <a:br>
              <a:rPr lang="fr-FR" sz="2800" dirty="0"/>
            </a:br>
            <a:r>
              <a:rPr lang="fr-FR" sz="2800" dirty="0"/>
              <a:t>organismes de recherche (1/2)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149C9D5C-0DB5-1160-4F7D-F8C0214A67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9545552"/>
              </p:ext>
            </p:extLst>
          </p:nvPr>
        </p:nvGraphicFramePr>
        <p:xfrm>
          <a:off x="6096000" y="1540691"/>
          <a:ext cx="3728218" cy="3776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4412">
                  <a:extLst>
                    <a:ext uri="{9D8B030D-6E8A-4147-A177-3AD203B41FA5}">
                      <a16:colId xmlns:a16="http://schemas.microsoft.com/office/drawing/2014/main" val="4082789346"/>
                    </a:ext>
                  </a:extLst>
                </a:gridCol>
                <a:gridCol w="1073806">
                  <a:extLst>
                    <a:ext uri="{9D8B030D-6E8A-4147-A177-3AD203B41FA5}">
                      <a16:colId xmlns:a16="http://schemas.microsoft.com/office/drawing/2014/main" val="4268351747"/>
                    </a:ext>
                  </a:extLst>
                </a:gridCol>
              </a:tblGrid>
              <a:tr h="20545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Liens  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Employés</a:t>
                      </a:r>
                    </a:p>
                    <a:p>
                      <a:pPr algn="ctr"/>
                      <a:r>
                        <a:rPr lang="fr-FR" sz="1400" dirty="0"/>
                        <a:t>Alumni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991270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3"/>
                        </a:rPr>
                        <a:t>CNRS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4559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218343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4"/>
                        </a:rPr>
                        <a:t>CEA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3078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992372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5"/>
                        </a:rPr>
                        <a:t>Inserm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2314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9229422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6"/>
                        </a:rPr>
                        <a:t>INRAE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1539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722812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7"/>
                        </a:rPr>
                        <a:t>Inria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1064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28892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8"/>
                        </a:rPr>
                        <a:t>Institut Pasteur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835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599973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9"/>
                        </a:rPr>
                        <a:t>Institut Curie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766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896914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0"/>
                        </a:rPr>
                        <a:t>IRD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504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0616167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1"/>
                        </a:rPr>
                        <a:t>ONERA - The French Aerospace Lab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393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7667195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2"/>
                        </a:rPr>
                        <a:t>CNES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379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7164714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3"/>
                        </a:rPr>
                        <a:t>CIRAD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4953949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4"/>
                        </a:rPr>
                        <a:t>CEA-Leti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344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8559818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5"/>
                        </a:rPr>
                        <a:t>Cerema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315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6405271"/>
                  </a:ext>
                </a:extLst>
              </a:tr>
              <a:tr h="2327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hlinkClick r:id="rId16"/>
                        </a:rPr>
                        <a:t>IFP Energies nouvelles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298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934626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E4FDC9A9-9BD1-0424-7B6D-2CC146B02446}"/>
              </a:ext>
            </a:extLst>
          </p:cNvPr>
          <p:cNvSpPr txBox="1"/>
          <p:nvPr/>
        </p:nvSpPr>
        <p:spPr>
          <a:xfrm>
            <a:off x="4973934" y="-361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AFAF7AD-76CB-8546-8839-ADB618640558}"/>
              </a:ext>
            </a:extLst>
          </p:cNvPr>
          <p:cNvSpPr txBox="1"/>
          <p:nvPr/>
        </p:nvSpPr>
        <p:spPr>
          <a:xfrm>
            <a:off x="6149591" y="-7837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7797548-4D8F-9E6D-5769-437F349052ED}"/>
              </a:ext>
            </a:extLst>
          </p:cNvPr>
          <p:cNvSpPr txBox="1"/>
          <p:nvPr/>
        </p:nvSpPr>
        <p:spPr>
          <a:xfrm>
            <a:off x="5468471" y="-12012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A2D6E35-B430-24A0-30E4-8CBF9FFDF2FB}"/>
              </a:ext>
            </a:extLst>
          </p:cNvPr>
          <p:cNvSpPr txBox="1"/>
          <p:nvPr/>
        </p:nvSpPr>
        <p:spPr>
          <a:xfrm>
            <a:off x="494852" y="1418363"/>
            <a:ext cx="497361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Nous identifions un panel de 14 organismes de recherche avec chacun plus de 300 Employés, Alumni des 15 Universités.</a:t>
            </a:r>
          </a:p>
          <a:p>
            <a:r>
              <a:rPr lang="fr-FR" sz="1600" dirty="0"/>
              <a:t>Pour chaque organisme nous faisons le lien vers les profils de ses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Universités.</a:t>
            </a:r>
          </a:p>
          <a:p>
            <a:endParaRPr lang="fr-FR" sz="1600" dirty="0"/>
          </a:p>
          <a:p>
            <a:r>
              <a:rPr lang="fr-FR" sz="1600" dirty="0"/>
              <a:t>Dans la diapo suivante, nous complétons</a:t>
            </a:r>
          </a:p>
          <a:p>
            <a:r>
              <a:rPr lang="fr-FR" sz="1600" dirty="0"/>
              <a:t>le tableau avec le lien vers les profils PhD, et les ratio PhD.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14 Organismes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16.800 profils employés, </a:t>
            </a:r>
            <a:r>
              <a:rPr lang="fr-FR" sz="1600" dirty="0" err="1"/>
              <a:t>alumni</a:t>
            </a:r>
            <a:r>
              <a:rPr lang="fr-FR" sz="1600" dirty="0"/>
              <a:t> des 15 universités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6800 profils PhD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ratio PhD de 40,6%,ce qui est très élevé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2BB5F8-68C9-3130-6FB7-770EDC930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C56B7-19F2-7E42-BDC7-8D5FFDC2FF1F}" type="slidenum">
              <a:rPr lang="fr-FR" smtClean="0"/>
              <a:t>9</a:t>
            </a:fld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D5712838-C665-C762-27B6-4AA2A547E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5547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9092</TotalTime>
  <Words>6124</Words>
  <Application>Microsoft Macintosh PowerPoint</Application>
  <PresentationFormat>Grand écran</PresentationFormat>
  <Paragraphs>3274</Paragraphs>
  <Slides>37</Slides>
  <Notes>24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42" baseType="lpstr">
      <vt:lpstr>Aptos</vt:lpstr>
      <vt:lpstr>Aptos Display</vt:lpstr>
      <vt:lpstr>Aptos Narrow</vt:lpstr>
      <vt:lpstr>Arial</vt:lpstr>
      <vt:lpstr>Thème Office</vt:lpstr>
      <vt:lpstr>Universités sur LinkedIn Profils LinkedIn Alumni  et Alumni PhD Occupation, Employeurs, Localisation </vt:lpstr>
      <vt:lpstr>Page LinkedIn d’une Université</vt:lpstr>
      <vt:lpstr>Le panel d’ Universités</vt:lpstr>
      <vt:lpstr>Plan</vt:lpstr>
      <vt:lpstr>Occupations</vt:lpstr>
      <vt:lpstr>Alumni PhD: Occupations Enseignement &amp; Recherche</vt:lpstr>
      <vt:lpstr>Alumni &amp; Alumni PhD : occupation ingénierie</vt:lpstr>
      <vt:lpstr>Employeurs</vt:lpstr>
      <vt:lpstr>Alumni &amp; Alumni PhD: organismes de recherche (1/2)</vt:lpstr>
      <vt:lpstr>Alumni &amp; Alumni PhD: organismes de recherche (2/2)</vt:lpstr>
      <vt:lpstr>Employeurs</vt:lpstr>
      <vt:lpstr>Alumni &amp; Alumni PhD  employés d’un panel grandes entreprises </vt:lpstr>
      <vt:lpstr>Panel grandes entreprises  classification par grands secteurs d’activité</vt:lpstr>
      <vt:lpstr>Alumni &amp; Alumni PhD: panel grandes entreprises   secteurs: banques, assurances, conseils (1/2)</vt:lpstr>
      <vt:lpstr>Alumni &amp; Alumni PhD: panel grandes entreprises   secteurs: banques, assurances, conseils (2/2)</vt:lpstr>
      <vt:lpstr>Alumni &amp; Alumni PhD: panel grandes entreprises  secteurs «  numérique » (1/2)</vt:lpstr>
      <vt:lpstr>Alumni &amp; Alumni PhD: panel grandes entreprises  secteurs « numérique » (2/2)</vt:lpstr>
      <vt:lpstr>Alumni &amp; Alumni PhD: panel grandes entreprises  secteurs « Transports » (1/2)</vt:lpstr>
      <vt:lpstr>Alumni &amp; Alumni PhD: panel grandes entreprises   secteurs « Transports » (2/2)</vt:lpstr>
      <vt:lpstr>Alumni &amp; Alumni PhD: panel grandes entreprises secteurs « Energie&amp; Environnement » (1/2)</vt:lpstr>
      <vt:lpstr>Alumni &amp; Alumni PhD: panel grandes entreprises secteurs « Energie&amp; Environnement » (2/2)</vt:lpstr>
      <vt:lpstr>Alumni &amp; Alumni PhD: panel grandes entreprises  secteurs : Chimie, Biotech, Pharma, Cosmétique (1/2)</vt:lpstr>
      <vt:lpstr>Alumni &amp; Alumni PhD: panel grandes entreprises  secteurs Chimie, Biotech, Pharma, Cosmétique (2/2)</vt:lpstr>
      <vt:lpstr>Alumni &amp; Alumni PhD: panel grandes entreprises  secteurs Industries variées et ingénierie (1/2)</vt:lpstr>
      <vt:lpstr>Alumni &amp; Alumni PhD: panel grandes entreprises  secteurs Industries variées et ingénierie (2/2)</vt:lpstr>
      <vt:lpstr>Localisation Alumni &amp; Alumni PhD</vt:lpstr>
      <vt:lpstr>Localisation Alumni &amp; Alumni PhD France, Région de l’Université</vt:lpstr>
      <vt:lpstr>Alumni &amp; Alumni PhD : localisation en France</vt:lpstr>
      <vt:lpstr>Alumni &amp; Alumni PhD par régions de l’Université</vt:lpstr>
      <vt:lpstr> Europe, Afrique &amp; Moyen-Orient, Amérique du Nord, Amérique du Sud, Asie </vt:lpstr>
      <vt:lpstr>Europe</vt:lpstr>
      <vt:lpstr>Amérique du Nord</vt:lpstr>
      <vt:lpstr>Afrique &amp; Moyen-Orient</vt:lpstr>
      <vt:lpstr>Asie</vt:lpstr>
      <vt:lpstr>Amérique du Sud</vt:lpstr>
      <vt:lpstr>Conclusion Quelques chiffres saillants (1/2)</vt:lpstr>
      <vt:lpstr>Conclusion (2/2)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Salzano Gabriella</dc:creator>
  <cp:lastModifiedBy>Alain Bamberger</cp:lastModifiedBy>
  <cp:revision>157</cp:revision>
  <dcterms:created xsi:type="dcterms:W3CDTF">2025-08-17T08:24:12Z</dcterms:created>
  <dcterms:modified xsi:type="dcterms:W3CDTF">2025-09-03T16:57:53Z</dcterms:modified>
</cp:coreProperties>
</file>