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9"/>
  </p:notesMasterIdLst>
  <p:sldIdLst>
    <p:sldId id="256" r:id="rId2"/>
    <p:sldId id="268" r:id="rId3"/>
    <p:sldId id="259" r:id="rId4"/>
    <p:sldId id="257" r:id="rId5"/>
    <p:sldId id="258" r:id="rId6"/>
    <p:sldId id="260" r:id="rId7"/>
    <p:sldId id="266" r:id="rId8"/>
    <p:sldId id="267" r:id="rId9"/>
    <p:sldId id="261" r:id="rId10"/>
    <p:sldId id="262" r:id="rId11"/>
    <p:sldId id="271" r:id="rId12"/>
    <p:sldId id="272" r:id="rId13"/>
    <p:sldId id="275" r:id="rId14"/>
    <p:sldId id="274" r:id="rId15"/>
    <p:sldId id="264" r:id="rId16"/>
    <p:sldId id="26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0"/>
    <p:restoredTop sz="94694"/>
  </p:normalViewPr>
  <p:slideViewPr>
    <p:cSldViewPr snapToGrid="0">
      <p:cViewPr varScale="1">
        <p:scale>
          <a:sx n="121" d="100"/>
          <a:sy n="121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0792C-0901-C143-B119-A7365C88948E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EF00E-3F80-374E-BEAA-A1439EE408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1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EF00E-3F80-374E-BEAA-A1439EE4084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2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EF00E-3F80-374E-BEAA-A1439EE4084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EF00E-3F80-374E-BEAA-A1439EE4084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44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5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8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991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1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21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36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0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9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7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9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4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4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8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7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inkedin.com/company/edf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inkedin.com/company/orange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linkedin.com/company/bnp-paribas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thales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inkedin.com/company/naval-group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range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3" Type="http://schemas.openxmlformats.org/officeDocument/2006/relationships/hyperlink" Target="https://www.linkedin.com/company/safran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7" Type="http://schemas.openxmlformats.org/officeDocument/2006/relationships/hyperlink" Target="https://www.linkedin.com/company/bnp-paribas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edf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5" Type="http://schemas.openxmlformats.org/officeDocument/2006/relationships/hyperlink" Target="https://www.linkedin.com/company/thales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4" Type="http://schemas.openxmlformats.org/officeDocument/2006/relationships/hyperlink" Target="https://www.linkedin.com/company/airbusgroup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9" Type="http://schemas.openxmlformats.org/officeDocument/2006/relationships/hyperlink" Target="https://www.alumni-univ.com/alumni-iut-en-entrepris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otalenergies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13" Type="http://schemas.openxmlformats.org/officeDocument/2006/relationships/hyperlink" Target="https://www.linkedin.com/company/eiffageenergiesystemes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18" Type="http://schemas.openxmlformats.org/officeDocument/2006/relationships/hyperlink" Target="https://www.linkedin.com/company/enedis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3" Type="http://schemas.openxmlformats.org/officeDocument/2006/relationships/hyperlink" Target="https://www.linkedin.com/company/groupe-caisse-des-d%C3%A9p%C3%B4ts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21" Type="http://schemas.openxmlformats.org/officeDocument/2006/relationships/hyperlink" Target="https://www.linkedin.com/company/sncf-r%C3%A9seau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7" Type="http://schemas.openxmlformats.org/officeDocument/2006/relationships/hyperlink" Target="https://www.linkedin.com/company/naval-group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12" Type="http://schemas.openxmlformats.org/officeDocument/2006/relationships/hyperlink" Target="https://www.linkedin.com/company/alten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17" Type="http://schemas.openxmlformats.org/officeDocument/2006/relationships/hyperlink" Target="https://www.linkedin.com/company/soprasteria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2" Type="http://schemas.openxmlformats.org/officeDocument/2006/relationships/hyperlink" Target="https://www.linkedin.com/company/francetravail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16" Type="http://schemas.openxmlformats.org/officeDocument/2006/relationships/hyperlink" Target="https://www.linkedin.com/company/capgemini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20" Type="http://schemas.openxmlformats.org/officeDocument/2006/relationships/hyperlink" Target="https://www.linkedin.com/company/sncf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sanofi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11" Type="http://schemas.openxmlformats.org/officeDocument/2006/relationships/hyperlink" Target="https://www.linkedin.com/company/capgemini-engineering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5" Type="http://schemas.openxmlformats.org/officeDocument/2006/relationships/hyperlink" Target="https://www.linkedin.com/company/schneider-electric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15" Type="http://schemas.openxmlformats.org/officeDocument/2006/relationships/hyperlink" Target="https://www.linkedin.com/company/cea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23" Type="http://schemas.openxmlformats.org/officeDocument/2006/relationships/hyperlink" Target="https://www.linkedin.com/company/la-poste-groupe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10" Type="http://schemas.openxmlformats.org/officeDocument/2006/relationships/hyperlink" Target="https://www.linkedin.com/company/lcl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19" Type="http://schemas.openxmlformats.org/officeDocument/2006/relationships/hyperlink" Target="https://www.linkedin.com/company/framatome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4" Type="http://schemas.openxmlformats.org/officeDocument/2006/relationships/hyperlink" Target="https://www.linkedin.com/company/carrefour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9" Type="http://schemas.openxmlformats.org/officeDocument/2006/relationships/hyperlink" Target="https://www.linkedin.com/company/societe-generale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14" Type="http://schemas.openxmlformats.org/officeDocument/2006/relationships/hyperlink" Target="https://www.linkedin.com/company/equans-france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Relationship Id="rId22" Type="http://schemas.openxmlformats.org/officeDocument/2006/relationships/hyperlink" Target="https://www.linkedin.com/company/sncf-voyageurs/people/?facetSchool=28739903%2C28622537%2C71240119%2C15135519%2C12983029%2C89602289%2C2784591%2C98637073%2C15102009%2C15104138%2C19039164%2C16271180%2C69755272%2C11195997%2C18945239%2C10587007%2C25037278%2C11153363%2C18246399%2C80642652%2C15138257%2C35540408%2C77979804%2C80117315%2C100774487%2C27169306%2C74539387%2C30169986%2C100355349%2C18771707%2C15249401%2C24773882%2C65860320%2C3752630%2C18110405%2C33184445%2C15135575%2C11178477%2C81750505%2C102586814%2C2889905%2C14855055%2C69680025%2C14045267%2C18298144%2C16217407%2C15099045%2C71689871%2C13977421%2C75232885%2C18384542%2C15141631%2C15194873%2C6588142%2C11019525%2C18329148%2C11336489%2C7162300%2C42151122%2C11104654%2C10495362%2C15138217%2C19072604%2C15096289%2C37799795%2C15137429%2C27018461%2C15103031%2C76515207%2C11185980%2C550038%2C15096879%2C18559180%2C15140882%2C19070910%2C69768819%2C658025%2C1022150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umni-univ.com/iut-sur-linkedi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umni-univ.com/iut-sur-linked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piut.fr/le-reseau-iut/" TargetMode="External"/><Relationship Id="rId2" Type="http://schemas.openxmlformats.org/officeDocument/2006/relationships/hyperlink" Target="https://www.alumni-univ.com/iut-sur-linked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chool/iut-de-sceaux/" TargetMode="External"/><Relationship Id="rId13" Type="http://schemas.openxmlformats.org/officeDocument/2006/relationships/hyperlink" Target="https://www.linkedin.com/school/iut-de-vannes/" TargetMode="External"/><Relationship Id="rId3" Type="http://schemas.openxmlformats.org/officeDocument/2006/relationships/hyperlink" Target="https://www.linkedin.com/school/iut-lyon-1/" TargetMode="External"/><Relationship Id="rId7" Type="http://schemas.openxmlformats.org/officeDocument/2006/relationships/hyperlink" Target="https://www.linkedin.com/school/iut-de-nantes/" TargetMode="External"/><Relationship Id="rId12" Type="http://schemas.openxmlformats.org/officeDocument/2006/relationships/hyperlink" Target="https://www.linkedin.com/school/iut-nord-franche-comte/" TargetMode="External"/><Relationship Id="rId2" Type="http://schemas.openxmlformats.org/officeDocument/2006/relationships/hyperlink" Target="https://www.linkedin.com/school/iut-aix-marseil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school/iut-de-montpellier-s%C3%A8te/" TargetMode="External"/><Relationship Id="rId11" Type="http://schemas.openxmlformats.org/officeDocument/2006/relationships/hyperlink" Target="https://www.linkedin.com/school/iut-nancy-brabois/" TargetMode="External"/><Relationship Id="rId5" Type="http://schemas.openxmlformats.org/officeDocument/2006/relationships/hyperlink" Target="https://www.linkedin.com/school/iut-paris-rives-de-seine/" TargetMode="External"/><Relationship Id="rId10" Type="http://schemas.openxmlformats.org/officeDocument/2006/relationships/hyperlink" Target="https://www.linkedin.com/school/iut-de-saint-etienne/" TargetMode="External"/><Relationship Id="rId4" Type="http://schemas.openxmlformats.org/officeDocument/2006/relationships/hyperlink" Target="https://www.linkedin.com/school/iut---universit%C3%A9-de-toulouse/" TargetMode="External"/><Relationship Id="rId9" Type="http://schemas.openxmlformats.org/officeDocument/2006/relationships/hyperlink" Target="https://www.linkedin.com/school/iut2-grenoble/?originalSubdomain=f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chool/iut-angouleme/" TargetMode="External"/><Relationship Id="rId13" Type="http://schemas.openxmlformats.org/officeDocument/2006/relationships/hyperlink" Target="https://www.linkedin.com/school/iut-robert-schuman/?originalSubdomain=fr" TargetMode="External"/><Relationship Id="rId18" Type="http://schemas.openxmlformats.org/officeDocument/2006/relationships/hyperlink" Target="https://www.linkedin.com/school/iut-de-cergy-pontoise/" TargetMode="External"/><Relationship Id="rId3" Type="http://schemas.openxmlformats.org/officeDocument/2006/relationships/hyperlink" Target="https://www.linkedin.com/school/iut-annecy-usmb/" TargetMode="External"/><Relationship Id="rId7" Type="http://schemas.openxmlformats.org/officeDocument/2006/relationships/hyperlink" Target="https://www.linkedin.com/school/iut-dijon-auxerre-nevers/" TargetMode="External"/><Relationship Id="rId12" Type="http://schemas.openxmlformats.org/officeDocument/2006/relationships/hyperlink" Target="https://www.linkedin.com/school/iut-saint-nazaire/" TargetMode="External"/><Relationship Id="rId17" Type="http://schemas.openxmlformats.org/officeDocument/2006/relationships/hyperlink" Target="https://www.linkedin.com/school/iut-de-lens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linkedin.com/school/iut-n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school/iut-poitiers-niort-ch%C3%A2tellerault/" TargetMode="External"/><Relationship Id="rId11" Type="http://schemas.openxmlformats.org/officeDocument/2006/relationships/hyperlink" Target="https://www.linkedin.com/school/iut-brest-morlaix/" TargetMode="External"/><Relationship Id="rId5" Type="http://schemas.openxmlformats.org/officeDocument/2006/relationships/hyperlink" Target="https://www.linkedin.com/school/iut-clermont-auvergne/" TargetMode="External"/><Relationship Id="rId15" Type="http://schemas.openxmlformats.org/officeDocument/2006/relationships/hyperlink" Target="https://www.linkedin.com/school/iut-rcc/" TargetMode="External"/><Relationship Id="rId10" Type="http://schemas.openxmlformats.org/officeDocument/2006/relationships/hyperlink" Target="https://www.linkedin.com/school/iut-de-bordeaux/" TargetMode="External"/><Relationship Id="rId19" Type="http://schemas.openxmlformats.org/officeDocument/2006/relationships/hyperlink" Target="https://www.linkedin.com/school/iut-de-cachan/" TargetMode="External"/><Relationship Id="rId4" Type="http://schemas.openxmlformats.org/officeDocument/2006/relationships/hyperlink" Target="https://www.linkedin.com/school/iutderouen/" TargetMode="External"/><Relationship Id="rId9" Type="http://schemas.openxmlformats.org/officeDocument/2006/relationships/hyperlink" Target="https://www.linkedin.com/school/iut-besan%C3%A7on-vesoul/" TargetMode="External"/><Relationship Id="rId14" Type="http://schemas.openxmlformats.org/officeDocument/2006/relationships/hyperlink" Target="https://www.linkedin.com/school/institut-universitaire-de-technologie-du-mans---iut-le-man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inkedin.com/school/iut-aix-marseill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www.linkedin.com/school/iut-lyon-1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umni-univ.com/iut-sur-linkedi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inkedin.com/school/iut-aix-marseille/peopl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school/iut-lyon-1/peop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FAC9D-FD12-1F22-1C8E-F19D60847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4400" dirty="0"/>
              <a:t>IUT sur LinkedIn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87A789-E61C-E152-4B8F-7FEFA2886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/>
              <a:t> Profils Alumni : Combien ? Quels employeurs ?</a:t>
            </a:r>
          </a:p>
          <a:p>
            <a:r>
              <a:rPr lang="fr-FR" dirty="0"/>
              <a:t> 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725330-BEDC-270E-0CFD-0F24A8CE1742}"/>
              </a:ext>
            </a:extLst>
          </p:cNvPr>
          <p:cNvSpPr txBox="1"/>
          <p:nvPr/>
        </p:nvSpPr>
        <p:spPr>
          <a:xfrm>
            <a:off x="1074420" y="658055"/>
            <a:ext cx="2617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ptos Narrow" panose="020B0004020202020204" pitchFamily="34" charset="0"/>
              </a:rPr>
              <a:t>Document de travail</a:t>
            </a:r>
          </a:p>
          <a:p>
            <a:r>
              <a:rPr lang="fr-FR" sz="1600" dirty="0">
                <a:latin typeface="Aptos Narrow" panose="020B0004020202020204" pitchFamily="34" charset="0"/>
              </a:rPr>
              <a:t>Alain Bamberger</a:t>
            </a:r>
          </a:p>
          <a:p>
            <a:r>
              <a:rPr lang="fr-FR" sz="1600" dirty="0">
                <a:latin typeface="Aptos Narrow" panose="020B0004020202020204" pitchFamily="34" charset="0"/>
              </a:rPr>
              <a:t>REDOC SPI</a:t>
            </a:r>
          </a:p>
          <a:p>
            <a:r>
              <a:rPr lang="fr-FR" sz="1600" dirty="0">
                <a:latin typeface="Aptos Narrow" panose="020B0004020202020204" pitchFamily="34" charset="0"/>
              </a:rPr>
              <a:t>Président</a:t>
            </a:r>
          </a:p>
          <a:p>
            <a:r>
              <a:rPr lang="fr-FR" sz="1600" dirty="0">
                <a:latin typeface="Aptos Narrow" panose="020B0004020202020204" pitchFamily="34" charset="0"/>
              </a:rPr>
              <a:t>26 juin 2025</a:t>
            </a:r>
          </a:p>
        </p:txBody>
      </p:sp>
    </p:spTree>
    <p:extLst>
      <p:ext uri="{BB962C8B-B14F-4D97-AF65-F5344CB8AC3E}">
        <p14:creationId xmlns:p14="http://schemas.microsoft.com/office/powerpoint/2010/main" val="172655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image contenant texte, capture d’écran, Visage humain, Site web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707A0098-0132-148B-9F96-B1D9A3AEE6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96959" y="2596488"/>
            <a:ext cx="4668277" cy="3297270"/>
          </a:xfrm>
          <a:ln w="28575">
            <a:solidFill>
              <a:schemeClr val="tx1"/>
            </a:solidFill>
          </a:ln>
        </p:spPr>
      </p:pic>
      <p:pic>
        <p:nvPicPr>
          <p:cNvPr id="16" name="Espace réservé du contenu 15" descr="Une image contenant texte, reçu, capture d’écran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91F3A596-5AD0-FFF5-791A-5E12F7F12F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11981" y="333592"/>
            <a:ext cx="2390512" cy="6190816"/>
          </a:xfrm>
          <a:ln w="28575">
            <a:solidFill>
              <a:schemeClr val="tx1"/>
            </a:solidFill>
          </a:ln>
        </p:spPr>
      </p:pic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4B962C5E-5C98-AF7B-B5BB-94EE8BB0256A}"/>
              </a:ext>
            </a:extLst>
          </p:cNvPr>
          <p:cNvSpPr/>
          <p:nvPr/>
        </p:nvSpPr>
        <p:spPr>
          <a:xfrm>
            <a:off x="6274453" y="829903"/>
            <a:ext cx="602166" cy="34568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65E376E-8618-B2FC-C107-A3B3E875063C}"/>
              </a:ext>
            </a:extLst>
          </p:cNvPr>
          <p:cNvSpPr txBox="1"/>
          <p:nvPr/>
        </p:nvSpPr>
        <p:spPr>
          <a:xfrm>
            <a:off x="1429437" y="1155867"/>
            <a:ext cx="448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Page LinkedIn Entreprise EDF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Nous rentrons les 77 IUT dans les lieux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les publie (Cf. tableau ci-contre)</a:t>
            </a:r>
          </a:p>
          <a:p>
            <a:r>
              <a:rPr lang="fr-FR" sz="1400" dirty="0"/>
              <a:t>classés par nombre de profils employés par 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publie aussi le total : 2525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E92389-14F7-2F5B-60CC-30E9935C18BE}"/>
              </a:ext>
            </a:extLst>
          </p:cNvPr>
          <p:cNvSpPr/>
          <p:nvPr/>
        </p:nvSpPr>
        <p:spPr>
          <a:xfrm>
            <a:off x="1481934" y="4177005"/>
            <a:ext cx="2263697" cy="28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850CB60-DB73-23FC-7454-28EA3BF77C3D}"/>
              </a:ext>
            </a:extLst>
          </p:cNvPr>
          <p:cNvSpPr txBox="1"/>
          <p:nvPr/>
        </p:nvSpPr>
        <p:spPr>
          <a:xfrm>
            <a:off x="1199623" y="356416"/>
            <a:ext cx="539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Alumni des IUT employés par une entreprise</a:t>
            </a:r>
          </a:p>
          <a:p>
            <a:r>
              <a:rPr lang="fr-FR" dirty="0">
                <a:solidFill>
                  <a:srgbClr val="7030A0"/>
                </a:solidFill>
              </a:rPr>
              <a:t>Exemple EDF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FAFDF03-2C2F-01E0-7DC3-0309D8FB9C21}"/>
              </a:ext>
            </a:extLst>
          </p:cNvPr>
          <p:cNvSpPr txBox="1"/>
          <p:nvPr/>
        </p:nvSpPr>
        <p:spPr>
          <a:xfrm>
            <a:off x="1557382" y="6086300"/>
            <a:ext cx="381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Cliquer pour accéder aux résultats</a:t>
            </a:r>
          </a:p>
          <a:p>
            <a:pPr algn="ctr"/>
            <a:r>
              <a:rPr lang="fr-FR" sz="1400" dirty="0"/>
              <a:t>requête LinkedIn </a:t>
            </a:r>
          </a:p>
        </p:txBody>
      </p:sp>
      <p:sp>
        <p:nvSpPr>
          <p:cNvPr id="26" name="Étoile à 5 branches 25">
            <a:extLst>
              <a:ext uri="{FF2B5EF4-FFF2-40B4-BE49-F238E27FC236}">
                <a16:creationId xmlns:a16="http://schemas.microsoft.com/office/drawing/2014/main" id="{23024467-599B-4296-2DEA-CEE75800E4BF}"/>
              </a:ext>
            </a:extLst>
          </p:cNvPr>
          <p:cNvSpPr/>
          <p:nvPr/>
        </p:nvSpPr>
        <p:spPr>
          <a:xfrm flipH="1">
            <a:off x="1849818" y="4987810"/>
            <a:ext cx="474742" cy="37996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 à 5 branches 26">
            <a:extLst>
              <a:ext uri="{FF2B5EF4-FFF2-40B4-BE49-F238E27FC236}">
                <a16:creationId xmlns:a16="http://schemas.microsoft.com/office/drawing/2014/main" id="{228B9C02-91D1-7590-DA00-CED4A0C1226B}"/>
              </a:ext>
            </a:extLst>
          </p:cNvPr>
          <p:cNvSpPr/>
          <p:nvPr/>
        </p:nvSpPr>
        <p:spPr>
          <a:xfrm flipH="1">
            <a:off x="4820743" y="2039096"/>
            <a:ext cx="359228" cy="28632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80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5907C-89D4-D695-7919-D9FCAA47B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114127E6-02CB-0BCB-591C-BE4ED1085A99}"/>
              </a:ext>
            </a:extLst>
          </p:cNvPr>
          <p:cNvSpPr/>
          <p:nvPr/>
        </p:nvSpPr>
        <p:spPr>
          <a:xfrm>
            <a:off x="6302422" y="1417918"/>
            <a:ext cx="602166" cy="34568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AA6F976-2106-E8F9-A9CF-926CF7E99F4A}"/>
              </a:ext>
            </a:extLst>
          </p:cNvPr>
          <p:cNvSpPr txBox="1"/>
          <p:nvPr/>
        </p:nvSpPr>
        <p:spPr>
          <a:xfrm>
            <a:off x="1495661" y="1005987"/>
            <a:ext cx="448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Page LinkedIn Entreprise Orange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Nous rentrons les 77 IUT dans les lieux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les publie (Cf. tableau ci-contre)</a:t>
            </a:r>
          </a:p>
          <a:p>
            <a:r>
              <a:rPr lang="fr-FR" sz="1400" dirty="0"/>
              <a:t>classés par nombre de profils employés par 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publie aussi le total : 1658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69F9BB-431C-3258-B4D7-736AB92603A8}"/>
              </a:ext>
            </a:extLst>
          </p:cNvPr>
          <p:cNvSpPr/>
          <p:nvPr/>
        </p:nvSpPr>
        <p:spPr>
          <a:xfrm>
            <a:off x="425534" y="4261512"/>
            <a:ext cx="2263697" cy="20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3905CCA-0110-588F-F7E3-0FEFF5DBEF2B}"/>
              </a:ext>
            </a:extLst>
          </p:cNvPr>
          <p:cNvSpPr txBox="1"/>
          <p:nvPr/>
        </p:nvSpPr>
        <p:spPr>
          <a:xfrm>
            <a:off x="1456073" y="404837"/>
            <a:ext cx="539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Alumni des IUT employés par une entreprise</a:t>
            </a:r>
          </a:p>
          <a:p>
            <a:r>
              <a:rPr lang="fr-FR" dirty="0">
                <a:solidFill>
                  <a:srgbClr val="7030A0"/>
                </a:solidFill>
              </a:rPr>
              <a:t>Exemple Orange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3AE2590-BD4F-172B-4888-9E548AC197FC}"/>
              </a:ext>
            </a:extLst>
          </p:cNvPr>
          <p:cNvSpPr txBox="1"/>
          <p:nvPr/>
        </p:nvSpPr>
        <p:spPr>
          <a:xfrm>
            <a:off x="2074519" y="6024988"/>
            <a:ext cx="381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Cliquer pour accéder aux résultats</a:t>
            </a:r>
          </a:p>
          <a:p>
            <a:pPr algn="ctr"/>
            <a:r>
              <a:rPr lang="fr-FR" sz="1400" dirty="0"/>
              <a:t>requête LinkedIn </a:t>
            </a:r>
          </a:p>
        </p:txBody>
      </p:sp>
      <p:pic>
        <p:nvPicPr>
          <p:cNvPr id="8" name="Espace réservé du contenu 7" descr="Une image contenant Visage humain, texte, sourire, capture d’écran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4170EFFC-09BD-BDAE-9D97-D9FC28CBFB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97800" y="2520800"/>
            <a:ext cx="4183062" cy="3331213"/>
          </a:xfrm>
          <a:ln w="28575">
            <a:solidFill>
              <a:schemeClr val="tx1"/>
            </a:solidFill>
          </a:ln>
        </p:spPr>
      </p:pic>
      <p:pic>
        <p:nvPicPr>
          <p:cNvPr id="10" name="Espace réservé du contenu 9" descr="Une image contenant texte, capture d’écran, nombre, Police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F1ABB59C-0E76-9824-57CB-D20FD6ED22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68632" y="129716"/>
            <a:ext cx="3193986" cy="6598567"/>
          </a:xfrm>
          <a:ln w="28575">
            <a:solidFill>
              <a:schemeClr val="tx1"/>
            </a:solidFill>
          </a:ln>
        </p:spPr>
      </p:pic>
      <p:sp>
        <p:nvSpPr>
          <p:cNvPr id="13" name="Étoile à 5 branches 12">
            <a:extLst>
              <a:ext uri="{FF2B5EF4-FFF2-40B4-BE49-F238E27FC236}">
                <a16:creationId xmlns:a16="http://schemas.microsoft.com/office/drawing/2014/main" id="{E2C67882-AD8B-31DC-4378-F83EB0335B5F}"/>
              </a:ext>
            </a:extLst>
          </p:cNvPr>
          <p:cNvSpPr/>
          <p:nvPr/>
        </p:nvSpPr>
        <p:spPr>
          <a:xfrm>
            <a:off x="4797522" y="1944941"/>
            <a:ext cx="363557" cy="29842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>
            <a:extLst>
              <a:ext uri="{FF2B5EF4-FFF2-40B4-BE49-F238E27FC236}">
                <a16:creationId xmlns:a16="http://schemas.microsoft.com/office/drawing/2014/main" id="{3B701435-84AC-9490-A6B8-7ABD7F0D2A44}"/>
              </a:ext>
            </a:extLst>
          </p:cNvPr>
          <p:cNvSpPr/>
          <p:nvPr/>
        </p:nvSpPr>
        <p:spPr>
          <a:xfrm>
            <a:off x="2074519" y="5050331"/>
            <a:ext cx="363557" cy="29842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7C6C02-04AC-3384-86A2-F8F00BDBDC25}"/>
              </a:ext>
            </a:extLst>
          </p:cNvPr>
          <p:cNvSpPr/>
          <p:nvPr/>
        </p:nvSpPr>
        <p:spPr>
          <a:xfrm>
            <a:off x="1650927" y="4210003"/>
            <a:ext cx="2210570" cy="2007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38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B6657-38B9-9276-FD9F-E96E6F3D5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11919BDE-3C04-819B-7490-C49FD49C762F}"/>
              </a:ext>
            </a:extLst>
          </p:cNvPr>
          <p:cNvSpPr/>
          <p:nvPr/>
        </p:nvSpPr>
        <p:spPr>
          <a:xfrm>
            <a:off x="5958918" y="1959769"/>
            <a:ext cx="602166" cy="34568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9714A98-704E-89C7-0EEA-72F1896F5CDB}"/>
              </a:ext>
            </a:extLst>
          </p:cNvPr>
          <p:cNvSpPr txBox="1"/>
          <p:nvPr/>
        </p:nvSpPr>
        <p:spPr>
          <a:xfrm>
            <a:off x="1164364" y="1160589"/>
            <a:ext cx="448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Page LinkedIn Entreprise BNP Paribas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Nous rentrons les 77 IUT dans les lieux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les publie (Cf. tableau ci-contre)</a:t>
            </a:r>
          </a:p>
          <a:p>
            <a:r>
              <a:rPr lang="fr-FR" sz="1400" dirty="0"/>
              <a:t>classés par nombre de profils employés par 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publie aussi le total : 1332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046FBD-57B8-02D1-9601-179079F18680}"/>
              </a:ext>
            </a:extLst>
          </p:cNvPr>
          <p:cNvSpPr/>
          <p:nvPr/>
        </p:nvSpPr>
        <p:spPr>
          <a:xfrm>
            <a:off x="425534" y="4261512"/>
            <a:ext cx="2263697" cy="20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041E01C-F1F0-6797-EC66-6B16FFE54CA1}"/>
              </a:ext>
            </a:extLst>
          </p:cNvPr>
          <p:cNvSpPr txBox="1"/>
          <p:nvPr/>
        </p:nvSpPr>
        <p:spPr>
          <a:xfrm>
            <a:off x="1164364" y="375264"/>
            <a:ext cx="539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Alumni des IUT employés par une entreprise</a:t>
            </a:r>
          </a:p>
          <a:p>
            <a:r>
              <a:rPr lang="fr-FR" dirty="0">
                <a:solidFill>
                  <a:srgbClr val="7030A0"/>
                </a:solidFill>
              </a:rPr>
              <a:t>Exemple BNP Paribas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F305C74-F055-3B97-6306-6501280BF886}"/>
              </a:ext>
            </a:extLst>
          </p:cNvPr>
          <p:cNvSpPr txBox="1"/>
          <p:nvPr/>
        </p:nvSpPr>
        <p:spPr>
          <a:xfrm>
            <a:off x="1325946" y="6108291"/>
            <a:ext cx="381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Cliquer pour accéder aux résultats</a:t>
            </a:r>
          </a:p>
          <a:p>
            <a:pPr algn="ctr"/>
            <a:r>
              <a:rPr lang="fr-FR" sz="1400" dirty="0"/>
              <a:t>requête LinkedIn </a:t>
            </a:r>
          </a:p>
        </p:txBody>
      </p:sp>
      <p:sp>
        <p:nvSpPr>
          <p:cNvPr id="27" name="Étoile à 5 branches 26">
            <a:extLst>
              <a:ext uri="{FF2B5EF4-FFF2-40B4-BE49-F238E27FC236}">
                <a16:creationId xmlns:a16="http://schemas.microsoft.com/office/drawing/2014/main" id="{162B56AD-C0D5-C4C9-F3E6-52EA4AD246EA}"/>
              </a:ext>
            </a:extLst>
          </p:cNvPr>
          <p:cNvSpPr/>
          <p:nvPr/>
        </p:nvSpPr>
        <p:spPr>
          <a:xfrm flipH="1">
            <a:off x="4436404" y="2019135"/>
            <a:ext cx="359228" cy="28632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Espace réservé du contenu 6" descr="Une image contenant texte, capture d’écran, Site web, Page web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53BA1B57-AC45-D01D-B23F-69383D70FB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1556" y="2497327"/>
            <a:ext cx="4184650" cy="3480233"/>
          </a:xfrm>
          <a:ln w="28575">
            <a:solidFill>
              <a:schemeClr val="tx1"/>
            </a:solidFill>
          </a:ln>
        </p:spPr>
      </p:pic>
      <p:pic>
        <p:nvPicPr>
          <p:cNvPr id="12" name="Espace réservé du contenu 11" descr="Une image contenant texte, nombre, Police, reçu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8A44DD08-E999-71B9-0671-B9699CFAFD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67527" y="447218"/>
            <a:ext cx="2538737" cy="6148027"/>
          </a:xfrm>
          <a:ln w="28575">
            <a:solidFill>
              <a:schemeClr val="tx1"/>
            </a:solidFill>
          </a:ln>
        </p:spPr>
      </p:pic>
      <p:sp>
        <p:nvSpPr>
          <p:cNvPr id="15" name="Étoile à 5 branches 14">
            <a:extLst>
              <a:ext uri="{FF2B5EF4-FFF2-40B4-BE49-F238E27FC236}">
                <a16:creationId xmlns:a16="http://schemas.microsoft.com/office/drawing/2014/main" id="{61E121DF-943D-F051-EF2E-6C7036DFEDD2}"/>
              </a:ext>
            </a:extLst>
          </p:cNvPr>
          <p:cNvSpPr/>
          <p:nvPr/>
        </p:nvSpPr>
        <p:spPr>
          <a:xfrm flipH="1">
            <a:off x="1751681" y="5052608"/>
            <a:ext cx="308472" cy="33457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657764-E6F1-EEC3-4376-B27DDCD9A859}"/>
              </a:ext>
            </a:extLst>
          </p:cNvPr>
          <p:cNvSpPr/>
          <p:nvPr/>
        </p:nvSpPr>
        <p:spPr>
          <a:xfrm>
            <a:off x="1448716" y="4261511"/>
            <a:ext cx="1726037" cy="188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78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C12BE-B4DB-1A9C-F1B9-9279EE920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2DEE60A0-A4FF-3C20-15D4-CFFD2BCDF28C}"/>
              </a:ext>
            </a:extLst>
          </p:cNvPr>
          <p:cNvSpPr/>
          <p:nvPr/>
        </p:nvSpPr>
        <p:spPr>
          <a:xfrm>
            <a:off x="5910058" y="1308127"/>
            <a:ext cx="602166" cy="34568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70FE522-CCB6-40CE-EA8A-5F380F74E75D}"/>
              </a:ext>
            </a:extLst>
          </p:cNvPr>
          <p:cNvSpPr txBox="1"/>
          <p:nvPr/>
        </p:nvSpPr>
        <p:spPr>
          <a:xfrm>
            <a:off x="1164364" y="1160589"/>
            <a:ext cx="448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Page LinkedIn Entreprise Thales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Nous rentrons les 77 IUT dans les lieux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les publie (Cf. tableau ci-contre)</a:t>
            </a:r>
          </a:p>
          <a:p>
            <a:r>
              <a:rPr lang="fr-FR" sz="1400" dirty="0"/>
              <a:t>classés par nombre de profils employés par 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publie aussi le total : 1156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59FC3E-468B-394F-4354-7B071EBD2159}"/>
              </a:ext>
            </a:extLst>
          </p:cNvPr>
          <p:cNvSpPr/>
          <p:nvPr/>
        </p:nvSpPr>
        <p:spPr>
          <a:xfrm>
            <a:off x="425534" y="4261512"/>
            <a:ext cx="2263697" cy="20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363D215-D799-E200-9C7D-5D3E21E15E91}"/>
              </a:ext>
            </a:extLst>
          </p:cNvPr>
          <p:cNvSpPr txBox="1"/>
          <p:nvPr/>
        </p:nvSpPr>
        <p:spPr>
          <a:xfrm>
            <a:off x="1164364" y="375264"/>
            <a:ext cx="539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Alumni des IUT employés par une entreprise</a:t>
            </a:r>
          </a:p>
          <a:p>
            <a:r>
              <a:rPr lang="fr-FR" dirty="0">
                <a:solidFill>
                  <a:srgbClr val="7030A0"/>
                </a:solidFill>
              </a:rPr>
              <a:t>Exemple Thales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1597297-BDFA-638C-FAFB-51B6F0F42387}"/>
              </a:ext>
            </a:extLst>
          </p:cNvPr>
          <p:cNvSpPr txBox="1"/>
          <p:nvPr/>
        </p:nvSpPr>
        <p:spPr>
          <a:xfrm>
            <a:off x="1415598" y="6050527"/>
            <a:ext cx="381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Cliquer pour accéder aux résultats</a:t>
            </a:r>
          </a:p>
          <a:p>
            <a:pPr algn="ctr"/>
            <a:r>
              <a:rPr lang="fr-FR" sz="1400" dirty="0"/>
              <a:t>requête LinkedIn </a:t>
            </a:r>
          </a:p>
        </p:txBody>
      </p:sp>
      <p:sp>
        <p:nvSpPr>
          <p:cNvPr id="27" name="Étoile à 5 branches 26">
            <a:extLst>
              <a:ext uri="{FF2B5EF4-FFF2-40B4-BE49-F238E27FC236}">
                <a16:creationId xmlns:a16="http://schemas.microsoft.com/office/drawing/2014/main" id="{624A03DF-38CA-2680-80F0-C1DDF11F40D1}"/>
              </a:ext>
            </a:extLst>
          </p:cNvPr>
          <p:cNvSpPr/>
          <p:nvPr/>
        </p:nvSpPr>
        <p:spPr>
          <a:xfrm flipH="1">
            <a:off x="4436404" y="2019135"/>
            <a:ext cx="359228" cy="28632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E28A3D-C6B1-7BD5-ADEE-A33A98471A0C}"/>
              </a:ext>
            </a:extLst>
          </p:cNvPr>
          <p:cNvSpPr/>
          <p:nvPr/>
        </p:nvSpPr>
        <p:spPr>
          <a:xfrm>
            <a:off x="1448716" y="4261511"/>
            <a:ext cx="1726037" cy="188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4" descr="Une image contenant texte, capture d’écran, Page web, Site web&#10;&#10;Le contenu généré par l’IA peut être incorrect.">
            <a:hlinkClick r:id="rId3"/>
            <a:extLst>
              <a:ext uri="{FF2B5EF4-FFF2-40B4-BE49-F238E27FC236}">
                <a16:creationId xmlns:a16="http://schemas.microsoft.com/office/drawing/2014/main" id="{A7EAE814-8E41-8748-F18D-B10BE2A0F0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64364" y="2469134"/>
            <a:ext cx="4332546" cy="3404590"/>
          </a:xfrm>
          <a:ln w="28575">
            <a:solidFill>
              <a:srgbClr val="002060"/>
            </a:solidFill>
          </a:ln>
        </p:spPr>
      </p:pic>
      <p:sp>
        <p:nvSpPr>
          <p:cNvPr id="6" name="Étoile à 5 branches 5">
            <a:extLst>
              <a:ext uri="{FF2B5EF4-FFF2-40B4-BE49-F238E27FC236}">
                <a16:creationId xmlns:a16="http://schemas.microsoft.com/office/drawing/2014/main" id="{CDCF78CB-20A5-CC0B-1C1C-EFDB785BD58C}"/>
              </a:ext>
            </a:extLst>
          </p:cNvPr>
          <p:cNvSpPr/>
          <p:nvPr/>
        </p:nvSpPr>
        <p:spPr>
          <a:xfrm>
            <a:off x="1557382" y="5026089"/>
            <a:ext cx="357352" cy="2837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Espace réservé du contenu 10" descr="Une image contenant texte, capture d’écran, reçu, conception&#10;&#10;Le contenu généré par l’IA peut être incorrect.">
            <a:hlinkClick r:id="rId3"/>
            <a:extLst>
              <a:ext uri="{FF2B5EF4-FFF2-40B4-BE49-F238E27FC236}">
                <a16:creationId xmlns:a16="http://schemas.microsoft.com/office/drawing/2014/main" id="{D0F7119D-BAEB-E39B-06FA-29304A8783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815856" y="139826"/>
            <a:ext cx="2503632" cy="6454942"/>
          </a:xfrm>
          <a:ln w="28575">
            <a:solidFill>
              <a:srgbClr val="002060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EFD738E-811B-1106-5C04-91B009EDFB89}"/>
              </a:ext>
            </a:extLst>
          </p:cNvPr>
          <p:cNvSpPr/>
          <p:nvPr/>
        </p:nvSpPr>
        <p:spPr>
          <a:xfrm>
            <a:off x="2017986" y="4171429"/>
            <a:ext cx="914400" cy="2007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143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74CFC-5BA4-7156-8CDF-5F64CE21C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AD02675A-1A9A-B743-8BA0-FB85F5A74F84}"/>
              </a:ext>
            </a:extLst>
          </p:cNvPr>
          <p:cNvSpPr/>
          <p:nvPr/>
        </p:nvSpPr>
        <p:spPr>
          <a:xfrm>
            <a:off x="6059229" y="1201561"/>
            <a:ext cx="602166" cy="34568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FC928EE-6AA7-2D80-956A-5FCB01142B26}"/>
              </a:ext>
            </a:extLst>
          </p:cNvPr>
          <p:cNvSpPr txBox="1"/>
          <p:nvPr/>
        </p:nvSpPr>
        <p:spPr>
          <a:xfrm>
            <a:off x="1164364" y="1160589"/>
            <a:ext cx="448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Page LinkedIn Entreprise NAVAL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Nous rentrons les 77 IUT dans les lieux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les publie (Cf. tableau ci-contre)</a:t>
            </a:r>
          </a:p>
          <a:p>
            <a:r>
              <a:rPr lang="fr-FR" sz="1400" dirty="0"/>
              <a:t>classés par nombre de profils employés par 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publie aussi le total : 759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E78A9F-8AC1-9E96-D0E4-70F85CF1EBE0}"/>
              </a:ext>
            </a:extLst>
          </p:cNvPr>
          <p:cNvSpPr/>
          <p:nvPr/>
        </p:nvSpPr>
        <p:spPr>
          <a:xfrm>
            <a:off x="425534" y="4261512"/>
            <a:ext cx="2263697" cy="20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29E0167-7425-F669-0D13-85D964E0CFA1}"/>
              </a:ext>
            </a:extLst>
          </p:cNvPr>
          <p:cNvSpPr txBox="1"/>
          <p:nvPr/>
        </p:nvSpPr>
        <p:spPr>
          <a:xfrm>
            <a:off x="1164364" y="375264"/>
            <a:ext cx="539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Alumni des IUT employés par une entreprise</a:t>
            </a:r>
          </a:p>
          <a:p>
            <a:r>
              <a:rPr lang="fr-FR" dirty="0">
                <a:solidFill>
                  <a:srgbClr val="7030A0"/>
                </a:solidFill>
              </a:rPr>
              <a:t>Exemple NAVAL GROUP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BB475CD-3677-73ED-20F2-FB38A6A58230}"/>
              </a:ext>
            </a:extLst>
          </p:cNvPr>
          <p:cNvSpPr txBox="1"/>
          <p:nvPr/>
        </p:nvSpPr>
        <p:spPr>
          <a:xfrm>
            <a:off x="2044599" y="5890281"/>
            <a:ext cx="335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Cliquer pour accéder aux résultats</a:t>
            </a:r>
          </a:p>
          <a:p>
            <a:pPr algn="ctr"/>
            <a:r>
              <a:rPr lang="fr-FR" sz="1400" dirty="0"/>
              <a:t>requête LinkedIn </a:t>
            </a:r>
          </a:p>
        </p:txBody>
      </p:sp>
      <p:sp>
        <p:nvSpPr>
          <p:cNvPr id="27" name="Étoile à 5 branches 26">
            <a:extLst>
              <a:ext uri="{FF2B5EF4-FFF2-40B4-BE49-F238E27FC236}">
                <a16:creationId xmlns:a16="http://schemas.microsoft.com/office/drawing/2014/main" id="{E3EE890B-14EB-B191-72AE-3629B9D88109}"/>
              </a:ext>
            </a:extLst>
          </p:cNvPr>
          <p:cNvSpPr/>
          <p:nvPr/>
        </p:nvSpPr>
        <p:spPr>
          <a:xfrm flipH="1">
            <a:off x="4436404" y="2019135"/>
            <a:ext cx="278815" cy="28632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B52CC-DAF3-5CDF-5BDB-B495B1854F22}"/>
              </a:ext>
            </a:extLst>
          </p:cNvPr>
          <p:cNvSpPr/>
          <p:nvPr/>
        </p:nvSpPr>
        <p:spPr>
          <a:xfrm>
            <a:off x="1208430" y="4261512"/>
            <a:ext cx="2126360" cy="20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36F3DC-830A-1F61-626A-337224973B2A}"/>
              </a:ext>
            </a:extLst>
          </p:cNvPr>
          <p:cNvSpPr/>
          <p:nvPr/>
        </p:nvSpPr>
        <p:spPr>
          <a:xfrm>
            <a:off x="1364621" y="4132048"/>
            <a:ext cx="2262672" cy="20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Espace réservé du contenu 22" descr="Une image contenant texte, capture d’écran, Site web, Page web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6E1E9DDB-8559-1C8B-BADA-AE829EBC05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14176" y="2418592"/>
            <a:ext cx="4676238" cy="3278819"/>
          </a:xfrm>
          <a:ln w="28575">
            <a:solidFill>
              <a:schemeClr val="tx1"/>
            </a:solidFill>
          </a:ln>
        </p:spPr>
      </p:pic>
      <p:pic>
        <p:nvPicPr>
          <p:cNvPr id="28" name="Image 27" descr="Une image contenant texte, capture d’écran, nombre, Police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47D7CCAD-0A5A-0DA9-8CBC-5DD721456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333" y="292714"/>
            <a:ext cx="2790683" cy="64471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9" name="Étoile à 5 branches 28">
            <a:extLst>
              <a:ext uri="{FF2B5EF4-FFF2-40B4-BE49-F238E27FC236}">
                <a16:creationId xmlns:a16="http://schemas.microsoft.com/office/drawing/2014/main" id="{76C21497-70B3-575E-7734-24EDF2E50D1B}"/>
              </a:ext>
            </a:extLst>
          </p:cNvPr>
          <p:cNvSpPr/>
          <p:nvPr/>
        </p:nvSpPr>
        <p:spPr>
          <a:xfrm>
            <a:off x="1557382" y="4862690"/>
            <a:ext cx="388883" cy="3048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4F7CF7-0A1B-5F25-133F-50DE0B3899C9}"/>
              </a:ext>
            </a:extLst>
          </p:cNvPr>
          <p:cNvSpPr/>
          <p:nvPr/>
        </p:nvSpPr>
        <p:spPr>
          <a:xfrm>
            <a:off x="1364621" y="4045178"/>
            <a:ext cx="2025988" cy="20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23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D1AE5-E611-E07E-1A91-7FB69AAC5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41502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Exemples Entreprises (1/2)</a:t>
            </a:r>
            <a:br>
              <a:rPr lang="fr-FR" sz="2800" dirty="0"/>
            </a:br>
            <a:r>
              <a:rPr lang="fr-FR" sz="2800" dirty="0"/>
              <a:t>avec chacune plus de 1000 employés Alumni IUT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C512B1A-A968-B9E5-B3FF-E640FEE0B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951826"/>
              </p:ext>
            </p:extLst>
          </p:nvPr>
        </p:nvGraphicFramePr>
        <p:xfrm>
          <a:off x="677863" y="2160588"/>
          <a:ext cx="85963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3151191037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284032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Secteurs d’activité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Entreprise – Lien employés Alumni IUT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8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composants pour l’industrie aéronautique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Safran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006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composants pour l’industrie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Airbus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8161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pour l’aérospatiale et la défense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Thales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740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Production d'électricité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EDF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109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bancaires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BNP Paribas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2541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Télécommunications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Orange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959375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AF8C14A-8115-F793-177B-A0103DF9F9A3}"/>
              </a:ext>
            </a:extLst>
          </p:cNvPr>
          <p:cNvSpPr txBox="1"/>
          <p:nvPr/>
        </p:nvSpPr>
        <p:spPr>
          <a:xfrm>
            <a:off x="2160270" y="5360670"/>
            <a:ext cx="5063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srgbClr val="002060"/>
                </a:solidFill>
                <a:latin typeface="Aptos Narrow" panose="020B0004020202020204" pitchFamily="34" charset="0"/>
              </a:rPr>
              <a:t>Le Lecteur pourra consulter la </a:t>
            </a:r>
            <a:r>
              <a:rPr lang="fr-FR" sz="1400" b="1" i="1" dirty="0">
                <a:solidFill>
                  <a:srgbClr val="002060"/>
                </a:solidFill>
                <a:latin typeface="Aptos Narrow" panose="020B00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liste complète des 150 entreprises</a:t>
            </a:r>
            <a:endParaRPr lang="fr-FR" sz="1400" b="1" i="1" dirty="0">
              <a:solidFill>
                <a:srgbClr val="002060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4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24ECB-C063-D002-39C7-0E2C4DAD3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F850D-D1BF-D805-8255-949EF84F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695" y="219307"/>
            <a:ext cx="8596668" cy="1018478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Exemples Entreprises (2/2)</a:t>
            </a:r>
            <a:br>
              <a:rPr lang="fr-FR" sz="2400" dirty="0"/>
            </a:br>
            <a:r>
              <a:rPr lang="fr-FR" sz="2400" dirty="0"/>
              <a:t>avec chacune 500 à 1000 employés Alumni IUT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41B318D-2BA8-D799-2F0D-54BE67618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426955"/>
              </p:ext>
            </p:extLst>
          </p:nvPr>
        </p:nvGraphicFramePr>
        <p:xfrm>
          <a:off x="588653" y="1258477"/>
          <a:ext cx="8596312" cy="520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3151191037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2840321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400" dirty="0"/>
                        <a:t>Secteurs d’activité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Entreprise – Lien employés Alumni IUT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85692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Administration publique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France Travail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9319259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Administration publique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Groupe Caisse des Dépôts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8292681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Commerce de détail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Carrefour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039665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machines d’automatisation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Schneider Electric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0639539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produits pharmaceutiques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Sanofi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7671118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pour l’aérospatiale et la défense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NAVAL GROUP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41556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Industrie pétrolière et gazière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Totalenergies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0061911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bancaires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Société Générale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8161174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bancaires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LCL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7405635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d'ingénierie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Capgemini Engineering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1099403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d’ingénierie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ALTEN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2541276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conseil en environnement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Eiffage Énergie Systèmes 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9593756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conseil en environnement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Equans France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626176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recherche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CEA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5909811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et conseil en informatique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Capgemini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628917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et conseil en informatique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Sopra Steria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4896194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publics de distribution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Enedis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6595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publics de distribution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Framatome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9171706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Transport  ferroviaire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Groupe SNCF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99339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Transport  ferroviaire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SNCF Réseau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0167449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Transport  ferroviaire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SNCF Voyageurs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1531601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Transport, logistique, chaîne logistique et stockage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 Poste Groupe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14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90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978EE-2708-5BBE-2985-FCFD6EAAA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1E432-B778-6830-DD79-0A648B39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Résumé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016839-F25C-4C5C-9984-5DC680177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4450"/>
            <a:ext cx="9483936" cy="493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LinkedIn permet de</a:t>
            </a:r>
          </a:p>
          <a:p>
            <a:r>
              <a:rPr lang="fr-FR" dirty="0"/>
              <a:t>Visibiliser la force du réseau IUT</a:t>
            </a:r>
          </a:p>
          <a:p>
            <a:pPr lvl="1"/>
            <a:r>
              <a:rPr lang="fr-FR" dirty="0"/>
              <a:t>Globalement: 450.000 Alumni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Au niveau de chaque Entreprise, en mettant en évidence ses Employés  Alumni de l’ensemble des IUT. Tous les IUT apparaissent, classés par nombre d’Alumni Employés. </a:t>
            </a:r>
          </a:p>
          <a:p>
            <a:r>
              <a:rPr lang="fr-FR" dirty="0"/>
              <a:t>Illustrer avec cette démarche  la diversité des entreprises qui les emploient: nous présentons un panel de </a:t>
            </a:r>
            <a:r>
              <a:rPr lang="fr-F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 exemples</a:t>
            </a:r>
            <a:r>
              <a:rPr lang="fr-FR" dirty="0"/>
              <a:t>. Le Lecteur peut aisément adapter la requête à l’Entreprise de son choix en modifiant uniquement le nom de l’Entreprise.</a:t>
            </a:r>
          </a:p>
          <a:p>
            <a:pPr marL="0" indent="0">
              <a:buNone/>
            </a:pPr>
            <a:r>
              <a:rPr lang="fr-FR" dirty="0"/>
              <a:t>LinkedIn propose de plus des filtres qui permettent des navigations approfondies</a:t>
            </a:r>
          </a:p>
          <a:p>
            <a:pPr lvl="1"/>
            <a:r>
              <a:rPr lang="fr-FR" dirty="0"/>
              <a:t>Localisation des profils</a:t>
            </a:r>
          </a:p>
          <a:p>
            <a:pPr lvl="1"/>
            <a:r>
              <a:rPr lang="fr-FR" dirty="0"/>
              <a:t>Occupation dans l’Entreprise</a:t>
            </a:r>
          </a:p>
          <a:p>
            <a:pPr lvl="1"/>
            <a:r>
              <a:rPr lang="fr-FR" dirty="0"/>
              <a:t>Compétences</a:t>
            </a:r>
          </a:p>
          <a:p>
            <a:pPr lvl="1"/>
            <a:r>
              <a:rPr lang="fr-FR" dirty="0"/>
              <a:t>Etudes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04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B40AE-B418-9BFE-3716-6F8D6907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Résumé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E9222A-16BF-6A38-2585-DE52A7FC1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4450"/>
            <a:ext cx="9483936" cy="493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LinkedIn permet de</a:t>
            </a:r>
          </a:p>
          <a:p>
            <a:r>
              <a:rPr lang="fr-FR" dirty="0"/>
              <a:t>Visibiliser la force du réseau IUT</a:t>
            </a:r>
          </a:p>
          <a:p>
            <a:pPr lvl="1"/>
            <a:r>
              <a:rPr lang="fr-FR" dirty="0"/>
              <a:t>Globalement: 450.000 Alumni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Au niveau de chaque Entreprise, en mettant en évidence ses Employés  Alumni de l’ensemble des IUT. Tous les IUT apparaissent, classés par nombre d’Alumni Employés. </a:t>
            </a:r>
          </a:p>
          <a:p>
            <a:r>
              <a:rPr lang="fr-FR" dirty="0"/>
              <a:t>Illustrer avec cette démarche  la diversité des entreprises qui les emploient: nous présentons un panel de </a:t>
            </a:r>
            <a:r>
              <a:rPr lang="fr-F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 exemples</a:t>
            </a:r>
            <a:r>
              <a:rPr lang="fr-FR" dirty="0"/>
              <a:t>. Le Lecteur peut aisément adapter la requête à l’Entreprise de son choix en modifiant uniquement le nom de l’Entreprise.</a:t>
            </a:r>
          </a:p>
          <a:p>
            <a:pPr marL="0" indent="0">
              <a:buNone/>
            </a:pPr>
            <a:r>
              <a:rPr lang="fr-FR" dirty="0"/>
              <a:t>LinkedIn propose de plus des filtres qui permettent des navigations approfondies</a:t>
            </a:r>
          </a:p>
          <a:p>
            <a:pPr lvl="1"/>
            <a:r>
              <a:rPr lang="fr-FR" dirty="0"/>
              <a:t>Localisation des profils</a:t>
            </a:r>
          </a:p>
          <a:p>
            <a:pPr lvl="1"/>
            <a:r>
              <a:rPr lang="fr-FR" dirty="0"/>
              <a:t>Occupation dans l’Entreprise</a:t>
            </a:r>
          </a:p>
          <a:p>
            <a:pPr lvl="1"/>
            <a:r>
              <a:rPr lang="fr-FR" dirty="0"/>
              <a:t>Compétences</a:t>
            </a:r>
          </a:p>
          <a:p>
            <a:pPr lvl="1"/>
            <a:r>
              <a:rPr lang="fr-FR" dirty="0"/>
              <a:t>Etudes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785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54A6D-D6E2-0CB5-71A1-FCAA1882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5543"/>
          </a:xfrm>
        </p:spPr>
        <p:txBody>
          <a:bodyPr/>
          <a:lstStyle/>
          <a:p>
            <a:pPr algn="ctr"/>
            <a:r>
              <a:rPr lang="fr-FR" sz="3200" dirty="0"/>
              <a:t>IUT avec page LinkedIn « </a:t>
            </a:r>
            <a:r>
              <a:rPr lang="fr-FR" sz="3200" dirty="0" err="1"/>
              <a:t>School</a:t>
            </a:r>
            <a:r>
              <a:rPr lang="fr-FR" sz="3200" dirty="0"/>
              <a:t> </a:t>
            </a:r>
            <a:r>
              <a:rPr lang="fr-FR" dirty="0"/>
              <a:t>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383359-2047-395A-C3FE-D1FF229B7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4500"/>
            <a:ext cx="8596668" cy="3880773"/>
          </a:xfrm>
        </p:spPr>
        <p:txBody>
          <a:bodyPr>
            <a:normAutofit/>
          </a:bodyPr>
          <a:lstStyle/>
          <a:p>
            <a:r>
              <a:rPr lang="fr-FR" dirty="0"/>
              <a:t>77 IUT publient une page LinkedIn « </a:t>
            </a:r>
            <a:r>
              <a:rPr lang="fr-FR" dirty="0" err="1"/>
              <a:t>School</a:t>
            </a:r>
            <a:r>
              <a:rPr lang="fr-FR" dirty="0"/>
              <a:t> » qui permet de faire les liens avec les profils LinkedIn des Anciens élèves (Alumni) indiquant sur leur profil avoir réalisé une formation dans l’IUT.</a:t>
            </a:r>
          </a:p>
          <a:p>
            <a:r>
              <a:rPr lang="fr-FR" b="1" dirty="0"/>
              <a:t>450.000 profils Alumni en tout</a:t>
            </a:r>
          </a:p>
          <a:p>
            <a:r>
              <a:rPr lang="fr-FR" dirty="0"/>
              <a:t>29 IUT ont plus de 5000 Alumni (diapo suivante) et cumulent 74% des profils</a:t>
            </a:r>
          </a:p>
          <a:p>
            <a:r>
              <a:rPr lang="fr-FR" b="1" dirty="0"/>
              <a:t>TOP IUT : Aix-Marseille, Lyon 1 avec plus de30.000 Alumni chacun.</a:t>
            </a:r>
          </a:p>
          <a:p>
            <a:r>
              <a:rPr lang="fr-FR" dirty="0"/>
              <a:t> Le Lecteur pourra consulter la </a:t>
            </a:r>
            <a:r>
              <a:rPr lang="fr-FR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liste complète des IUT</a:t>
            </a:r>
            <a:r>
              <a:rPr lang="fr-FR" dirty="0">
                <a:solidFill>
                  <a:schemeClr val="tx1"/>
                </a:solidFill>
              </a:rPr>
              <a:t> sur LinkedIn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  <a:p>
            <a:pPr marL="0" indent="0" algn="ctr">
              <a:buNone/>
            </a:pPr>
            <a:r>
              <a:rPr lang="fr-FR" i="1" dirty="0"/>
              <a:t>Nous utilisons comme Annuaire IUT celui publié par le </a:t>
            </a:r>
            <a:r>
              <a:rPr lang="fr-FR" i="1" dirty="0">
                <a:hlinkClick r:id="rId3"/>
              </a:rPr>
              <a:t>Réseau IUT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72238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637FC6-BD5F-9A4E-17C0-13CD9032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5613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IUT avec page LinkedIn « </a:t>
            </a:r>
            <a:r>
              <a:rPr lang="fr-FR" b="1" dirty="0" err="1"/>
              <a:t>School</a:t>
            </a:r>
            <a:r>
              <a:rPr lang="fr-FR" b="1" dirty="0"/>
              <a:t> » (1/2)</a:t>
            </a:r>
            <a:br>
              <a:rPr lang="fr-FR" b="1" dirty="0"/>
            </a:br>
            <a:r>
              <a:rPr lang="fr-FR" sz="2800" b="1" dirty="0"/>
              <a:t>plus de10000 profils Anciens élèves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FF30A6B-B297-16D3-7E8C-9116392245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915263"/>
              </p:ext>
            </p:extLst>
          </p:nvPr>
        </p:nvGraphicFramePr>
        <p:xfrm>
          <a:off x="677863" y="2160588"/>
          <a:ext cx="8596311" cy="353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3526905503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951719550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74054850"/>
                    </a:ext>
                  </a:extLst>
                </a:gridCol>
              </a:tblGrid>
              <a:tr h="26876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Région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Lien vers page LinkedIn Ecole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Nombre Anciens élèves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93094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Région Sud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Aix-Marseille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30000 à 40000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1553075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Lyon 1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30000 à 40000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1511705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Occitanie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Toulouse 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20000 à 30000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8642146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Île-de-France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Paris-Rives de Seine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10000 à 20000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5018072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Occitanie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Montpellier-Sète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10000 à 20000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373542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Pays de la Loire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Nantes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10000 à 20000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1335952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Île-de-France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Sceaux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10000 à 20000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2918835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Grenoble 2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10000 à 20000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8190755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Saint-Etienne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10000 à 20000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4021252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Grand 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Nancy-Brabois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10000 à 20000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7920162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Bourgogne-Franche-Comté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Nord Franche-Comté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10000 à 20000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8770028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Bretagne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Vannes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10000 à 20000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8411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36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842BC-F947-FEA1-F916-10C9ACFC6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59503-C505-2990-7ED1-D93AC020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36634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IUT avec page LinkedIn « </a:t>
            </a:r>
            <a:r>
              <a:rPr lang="fr-FR" dirty="0" err="1"/>
              <a:t>School</a:t>
            </a:r>
            <a:r>
              <a:rPr lang="fr-FR" dirty="0"/>
              <a:t> » (2/2)</a:t>
            </a:r>
            <a:br>
              <a:rPr lang="fr-FR" dirty="0"/>
            </a:br>
            <a:r>
              <a:rPr lang="fr-FR" sz="2800" dirty="0"/>
              <a:t>5000 à 10000 profils Anciens élèves</a:t>
            </a:r>
            <a:br>
              <a:rPr lang="fr-FR" sz="2800" dirty="0"/>
            </a:br>
            <a:r>
              <a:rPr lang="fr-FR" sz="2800" dirty="0"/>
              <a:t>régions en ordre alphabétique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1594CD8-B668-2F5C-9555-EFE4D53CE7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960050"/>
              </p:ext>
            </p:extLst>
          </p:nvPr>
        </p:nvGraphicFramePr>
        <p:xfrm>
          <a:off x="677862" y="2160588"/>
          <a:ext cx="8596140" cy="32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014">
                  <a:extLst>
                    <a:ext uri="{9D8B030D-6E8A-4147-A177-3AD203B41FA5}">
                      <a16:colId xmlns:a16="http://schemas.microsoft.com/office/drawing/2014/main" val="3526905503"/>
                    </a:ext>
                  </a:extLst>
                </a:gridCol>
                <a:gridCol w="2396358">
                  <a:extLst>
                    <a:ext uri="{9D8B030D-6E8A-4147-A177-3AD203B41FA5}">
                      <a16:colId xmlns:a16="http://schemas.microsoft.com/office/drawing/2014/main" val="951719550"/>
                    </a:ext>
                  </a:extLst>
                </a:gridCol>
                <a:gridCol w="1746331">
                  <a:extLst>
                    <a:ext uri="{9D8B030D-6E8A-4147-A177-3AD203B41FA5}">
                      <a16:colId xmlns:a16="http://schemas.microsoft.com/office/drawing/2014/main" val="2558552482"/>
                    </a:ext>
                  </a:extLst>
                </a:gridCol>
                <a:gridCol w="2209437">
                  <a:extLst>
                    <a:ext uri="{9D8B030D-6E8A-4147-A177-3AD203B41FA5}">
                      <a16:colId xmlns:a16="http://schemas.microsoft.com/office/drawing/2014/main" val="2520119275"/>
                    </a:ext>
                  </a:extLst>
                </a:gridCol>
              </a:tblGrid>
              <a:tr h="26876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Région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IUT Lien vers page LinkedIn IUT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Région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Lien vers page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 LinkedIn IUT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93094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Annecy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Normandie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Rouen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1553075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Clermont Auvergne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Nouvelle-Aquitaine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Poitiers- Niors- Châtellerault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1511705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Bourgogne-Franche-Comté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Dijon-Auxerre-Nevers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Nouvelle-Aquitaine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Bayonne et Pays Basque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8642146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Bourgogne-Franche-Comté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Besançon-Vesoul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Nouvelle-Aquitaine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Bordeaux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5018072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Bretagne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Brest-Morlaix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Pays de la Loire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Saint-Nazaire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373542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Grand 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Robert SCHUMAN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Pays de la Loire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Mans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1335952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Grand 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Reims-Châlons-Charleville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Région Sud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Nice Côte d'Azur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2918835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Hauts-de-France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Lens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8190755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Île-de-France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Cergy-Pontoise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4021252"/>
                  </a:ext>
                </a:extLst>
              </a:tr>
              <a:tr h="2687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Île-de-France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Cachan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7920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98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15111-63EF-6853-F027-6906CAEF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TOP IUT</a:t>
            </a:r>
            <a:br>
              <a:rPr lang="fr-FR" dirty="0"/>
            </a:br>
            <a:r>
              <a:rPr lang="fr-FR" sz="2800" b="1" dirty="0"/>
              <a:t>Aix-Marseille, Lyon 1</a:t>
            </a:r>
            <a:br>
              <a:rPr lang="fr-FR" sz="2800" b="1" dirty="0"/>
            </a:br>
            <a:r>
              <a:rPr lang="fr-FR" sz="2200" b="1" dirty="0"/>
              <a:t>Copier-coller pages LinkedIn &amp; Liens</a:t>
            </a:r>
          </a:p>
        </p:txBody>
      </p:sp>
      <p:pic>
        <p:nvPicPr>
          <p:cNvPr id="7" name="Espace réservé du contenu 6" descr="Une image contenant texte, capture d’écran, Site web, Page web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4A1D5A5F-F48A-191E-43AB-22954B491E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863" y="2263202"/>
            <a:ext cx="4183062" cy="3676209"/>
          </a:xfrm>
          <a:ln w="28575">
            <a:solidFill>
              <a:schemeClr val="tx1"/>
            </a:solidFill>
          </a:ln>
        </p:spPr>
      </p:pic>
      <p:pic>
        <p:nvPicPr>
          <p:cNvPr id="9" name="Espace réservé du contenu 8" descr="Une image contenant Visage humain, texte, sourire, capture d’écran&#10;&#10;Le contenu généré par l’IA peut être incorrect.">
            <a:hlinkClick r:id="rId4"/>
            <a:extLst>
              <a:ext uri="{FF2B5EF4-FFF2-40B4-BE49-F238E27FC236}">
                <a16:creationId xmlns:a16="http://schemas.microsoft.com/office/drawing/2014/main" id="{4C76F94D-714E-5BB4-8FE9-FAAA31DB45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089525" y="2261663"/>
            <a:ext cx="4184650" cy="3679287"/>
          </a:xfrm>
          <a:ln w="28575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19900DE-441A-1884-5A42-E337A9A39AA5}"/>
              </a:ext>
            </a:extLst>
          </p:cNvPr>
          <p:cNvSpPr/>
          <p:nvPr/>
        </p:nvSpPr>
        <p:spPr>
          <a:xfrm>
            <a:off x="758283" y="4003288"/>
            <a:ext cx="1739590" cy="167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8F675C-A06B-868E-EF2F-F1EDC5A40070}"/>
              </a:ext>
            </a:extLst>
          </p:cNvPr>
          <p:cNvSpPr/>
          <p:nvPr/>
        </p:nvSpPr>
        <p:spPr>
          <a:xfrm>
            <a:off x="5215053" y="3858322"/>
            <a:ext cx="202208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9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47CBAB6-151A-9A3D-3FF4-A17E84D3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Alumni des IUT employés par les entreprises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5CDC9A4-6407-CD0F-469B-46741FC2E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Exemples de 200 Entreprises, employant 54.000 Alumni IUT</a:t>
            </a:r>
          </a:p>
        </p:txBody>
      </p:sp>
    </p:spTree>
    <p:extLst>
      <p:ext uri="{BB962C8B-B14F-4D97-AF65-F5344CB8AC3E}">
        <p14:creationId xmlns:p14="http://schemas.microsoft.com/office/powerpoint/2010/main" val="186725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DF1863-8474-9CF5-04F4-D0699E8B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85" y="609600"/>
            <a:ext cx="9562453" cy="847241"/>
          </a:xfrm>
        </p:spPr>
        <p:txBody>
          <a:bodyPr/>
          <a:lstStyle/>
          <a:p>
            <a:r>
              <a:rPr lang="fr-FR" dirty="0"/>
              <a:t>Alumni des IUT employés par les entreprises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35DC4BB-88D1-4057-0780-332E657F6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0091"/>
            <a:ext cx="9024604" cy="4075277"/>
          </a:xfrm>
        </p:spPr>
        <p:txBody>
          <a:bodyPr/>
          <a:lstStyle/>
          <a:p>
            <a:r>
              <a:rPr lang="fr-FR" dirty="0"/>
              <a:t>Nous construisons une requête LinkedIn qui identifie pour une entreprise donnée les employés, Alumni des 77 IUT publiant une page LinkedIn </a:t>
            </a:r>
            <a:r>
              <a:rPr lang="fr-FR" dirty="0" err="1"/>
              <a:t>School</a:t>
            </a:r>
            <a:r>
              <a:rPr lang="fr-FR" dirty="0"/>
              <a:t>.</a:t>
            </a:r>
          </a:p>
          <a:p>
            <a:r>
              <a:rPr lang="fr-FR" dirty="0"/>
              <a:t>Nous illustrons la démarche sur EDF, Orange, BNP Paribas, Thales, NAVAL GROUP LinkedIn classe les IUT par nombre décroissant d’Alumni. </a:t>
            </a:r>
          </a:p>
          <a:p>
            <a:r>
              <a:rPr lang="fr-FR" dirty="0"/>
              <a:t>Nous appliquons ensuite la démarche à </a:t>
            </a:r>
            <a:r>
              <a:rPr lang="fr-F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 Entreprises </a:t>
            </a:r>
            <a:r>
              <a:rPr lang="fr-FR" dirty="0"/>
              <a:t>qui emploient globalement 54.000 Alumni IUT. Ces entreprises couvrent un large spectre de secteurs d’activités.</a:t>
            </a:r>
          </a:p>
          <a:p>
            <a:r>
              <a:rPr lang="fr-FR" dirty="0"/>
              <a:t>Nous choisissons ces entreprises en regardant les TOP 15 employeurs des 77 IUT. (Cf. diapo suivante)</a:t>
            </a:r>
          </a:p>
          <a:p>
            <a:r>
              <a:rPr lang="fr-FR" dirty="0"/>
              <a:t>Le fait de regrouper les IUT au niveau d’une entreprise permet de les rendre beaucoup plus visible.</a:t>
            </a:r>
          </a:p>
        </p:txBody>
      </p:sp>
    </p:spTree>
    <p:extLst>
      <p:ext uri="{BB962C8B-B14F-4D97-AF65-F5344CB8AC3E}">
        <p14:creationId xmlns:p14="http://schemas.microsoft.com/office/powerpoint/2010/main" val="218984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Une image contenant texte, reçu, capture d’écran, conception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96CE54E8-1C23-677C-3894-64690A76F7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47854" y="650655"/>
            <a:ext cx="2066694" cy="5807122"/>
          </a:xfrm>
          <a:ln w="28575">
            <a:solidFill>
              <a:schemeClr val="tx1"/>
            </a:solidFill>
          </a:ln>
        </p:spPr>
      </p:pic>
      <p:pic>
        <p:nvPicPr>
          <p:cNvPr id="12" name="Espace réservé du contenu 11" descr="Une image contenant texte, reçu, capture d’écran&#10;&#10;Le contenu généré par l’IA peut être incorrect.">
            <a:hlinkClick r:id="rId4"/>
            <a:extLst>
              <a:ext uri="{FF2B5EF4-FFF2-40B4-BE49-F238E27FC236}">
                <a16:creationId xmlns:a16="http://schemas.microsoft.com/office/drawing/2014/main" id="{0229ADEA-6926-2E9C-E036-B643276C40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712021" y="670461"/>
            <a:ext cx="2064311" cy="5787316"/>
          </a:xfrm>
          <a:ln w="28575">
            <a:solidFill>
              <a:srgbClr val="002060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7F3C94C-49CE-4AC0-F342-E997D83FA797}"/>
              </a:ext>
            </a:extLst>
          </p:cNvPr>
          <p:cNvSpPr txBox="1"/>
          <p:nvPr/>
        </p:nvSpPr>
        <p:spPr>
          <a:xfrm>
            <a:off x="1226828" y="128909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Aix-Marseille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A83BEB1-3270-0A7C-B5F6-FB5D28F324ED}"/>
              </a:ext>
            </a:extLst>
          </p:cNvPr>
          <p:cNvSpPr txBox="1"/>
          <p:nvPr/>
        </p:nvSpPr>
        <p:spPr>
          <a:xfrm>
            <a:off x="4325600" y="128909"/>
            <a:ext cx="83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Lyon 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44D6A41-C124-DEFC-34A7-B7F8950B80B7}"/>
              </a:ext>
            </a:extLst>
          </p:cNvPr>
          <p:cNvSpPr txBox="1"/>
          <p:nvPr/>
        </p:nvSpPr>
        <p:spPr>
          <a:xfrm>
            <a:off x="6096000" y="2640789"/>
            <a:ext cx="4185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TOP 15 Lieux de travail (Employeurs)</a:t>
            </a:r>
          </a:p>
          <a:p>
            <a:r>
              <a:rPr lang="fr-FR" sz="1600" dirty="0"/>
              <a:t>Classés par nombre de profils</a:t>
            </a:r>
          </a:p>
          <a:p>
            <a:r>
              <a:rPr lang="fr-FR" sz="1600" dirty="0"/>
              <a:t>Liens vers les profils LinkedIn</a:t>
            </a:r>
          </a:p>
          <a:p>
            <a:endParaRPr lang="fr-FR" sz="1600" dirty="0"/>
          </a:p>
          <a:p>
            <a:r>
              <a:rPr lang="fr-FR" sz="1600" dirty="0"/>
              <a:t>Exemples Aix-Marseille &amp; Lyon 1</a:t>
            </a:r>
          </a:p>
          <a:p>
            <a:r>
              <a:rPr lang="fr-FR" sz="1600" dirty="0"/>
              <a:t>Copier-coller pages LinkedIn</a:t>
            </a:r>
          </a:p>
          <a:p>
            <a:r>
              <a:rPr lang="fr-FR" sz="1600" dirty="0"/>
              <a:t>26 juin 2025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5ECFE05-5832-F37E-0595-9DC3449C14BE}"/>
              </a:ext>
            </a:extLst>
          </p:cNvPr>
          <p:cNvSpPr txBox="1"/>
          <p:nvPr/>
        </p:nvSpPr>
        <p:spPr>
          <a:xfrm>
            <a:off x="6200076" y="1828800"/>
            <a:ext cx="320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Employeurs Alumni par IUT</a:t>
            </a:r>
          </a:p>
        </p:txBody>
      </p:sp>
    </p:spTree>
    <p:extLst>
      <p:ext uri="{BB962C8B-B14F-4D97-AF65-F5344CB8AC3E}">
        <p14:creationId xmlns:p14="http://schemas.microsoft.com/office/powerpoint/2010/main" val="35734040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1316</TotalTime>
  <Words>1168</Words>
  <Application>Microsoft Macintosh PowerPoint</Application>
  <PresentationFormat>Grand écran</PresentationFormat>
  <Paragraphs>249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Aptos</vt:lpstr>
      <vt:lpstr>Aptos Narrow</vt:lpstr>
      <vt:lpstr>Arial</vt:lpstr>
      <vt:lpstr>Trebuchet MS</vt:lpstr>
      <vt:lpstr>Wingdings 3</vt:lpstr>
      <vt:lpstr>Facette</vt:lpstr>
      <vt:lpstr>IUT sur LinkedIn</vt:lpstr>
      <vt:lpstr>Résumé</vt:lpstr>
      <vt:lpstr>IUT avec page LinkedIn « School »</vt:lpstr>
      <vt:lpstr>IUT avec page LinkedIn « School » (1/2) plus de10000 profils Anciens élèves</vt:lpstr>
      <vt:lpstr>IUT avec page LinkedIn « School » (2/2) 5000 à 10000 profils Anciens élèves régions en ordre alphabétique</vt:lpstr>
      <vt:lpstr>TOP IUT Aix-Marseille, Lyon 1 Copier-coller pages LinkedIn &amp; Liens</vt:lpstr>
      <vt:lpstr>Alumni des IUT employés par les entreprises</vt:lpstr>
      <vt:lpstr>Alumni des IUT employés par les entreprises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Exemples Entreprises (1/2) avec chacune plus de 1000 employés Alumni IUT</vt:lpstr>
      <vt:lpstr>Exemples Entreprises (2/2) avec chacune 500 à 1000 employés Alumni IUT</vt:lpstr>
      <vt:lpstr>Résumé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Alain Bamberger</dc:creator>
  <cp:keywords/>
  <dc:description/>
  <cp:lastModifiedBy>Alain Bamberger</cp:lastModifiedBy>
  <cp:revision>26</cp:revision>
  <dcterms:created xsi:type="dcterms:W3CDTF">2025-06-26T12:39:28Z</dcterms:created>
  <dcterms:modified xsi:type="dcterms:W3CDTF">2025-09-03T08:01:37Z</dcterms:modified>
  <cp:category/>
</cp:coreProperties>
</file>